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537" r:id="rId2"/>
    <p:sldId id="636" r:id="rId3"/>
    <p:sldId id="625" r:id="rId4"/>
    <p:sldId id="606" r:id="rId5"/>
    <p:sldId id="637" r:id="rId6"/>
    <p:sldId id="638" r:id="rId7"/>
    <p:sldId id="59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3C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276"/>
  </p:normalViewPr>
  <p:slideViewPr>
    <p:cSldViewPr snapToGrid="0">
      <p:cViewPr varScale="1">
        <p:scale>
          <a:sx n="122" d="100"/>
          <a:sy n="122" d="100"/>
        </p:scale>
        <p:origin x="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6413E7-706D-7640-98FF-78030B80C35E}" type="doc">
      <dgm:prSet loTypeId="urn:microsoft.com/office/officeart/2008/layout/PictureStrips" loCatId="" qsTypeId="urn:microsoft.com/office/officeart/2005/8/quickstyle/simple1" qsCatId="simple" csTypeId="urn:microsoft.com/office/officeart/2005/8/colors/accent1_2" csCatId="accent1" phldr="1"/>
      <dgm:spPr/>
    </dgm:pt>
    <dgm:pt modelId="{198B9C4E-733D-284D-8073-B583E9EC34AF}">
      <dgm:prSet phldrT="[Text]" custT="1"/>
      <dgm:spPr>
        <a:ln w="25400">
          <a:solidFill>
            <a:srgbClr val="0A3C56"/>
          </a:solidFill>
        </a:ln>
      </dgm:spPr>
      <dgm:t>
        <a:bodyPr/>
        <a:lstStyle/>
        <a:p>
          <a:pPr algn="r"/>
          <a:r>
            <a: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Business</a:t>
          </a:r>
          <a:endParaRPr lang="en-US" sz="2800" b="1" dirty="0">
            <a:latin typeface="Menlo" panose="020B0609030804020204" pitchFamily="49" charset="0"/>
            <a:ea typeface="Menlo" panose="020B0609030804020204" pitchFamily="49" charset="0"/>
            <a:cs typeface="Menlo" panose="020B0609030804020204" pitchFamily="49" charset="0"/>
          </a:endParaRPr>
        </a:p>
      </dgm:t>
    </dgm:pt>
    <dgm:pt modelId="{CD1FD5CF-E2E2-3E4A-B191-22C68FDC38F7}" type="parTrans" cxnId="{7533B3C1-6140-8B45-93F1-471C66A4991C}">
      <dgm:prSet/>
      <dgm:spPr/>
      <dgm:t>
        <a:bodyPr/>
        <a:lstStyle/>
        <a:p>
          <a:endParaRPr lang="en-US"/>
        </a:p>
      </dgm:t>
    </dgm:pt>
    <dgm:pt modelId="{33124FCF-7EAC-2844-965C-1ED5C0A5F508}" type="sibTrans" cxnId="{7533B3C1-6140-8B45-93F1-471C66A4991C}">
      <dgm:prSet/>
      <dgm:spPr/>
      <dgm:t>
        <a:bodyPr/>
        <a:lstStyle/>
        <a:p>
          <a:endParaRPr lang="en-US"/>
        </a:p>
      </dgm:t>
    </dgm:pt>
    <dgm:pt modelId="{F9BFA241-FAAA-7148-9D95-FC11DA742500}">
      <dgm:prSet phldrT="[Text]" custT="1"/>
      <dgm:spPr>
        <a:ln w="25400">
          <a:solidFill>
            <a:srgbClr val="0A3C56"/>
          </a:solidFill>
        </a:ln>
      </dgm:spPr>
      <dgm:t>
        <a:bodyPr/>
        <a:lstStyle/>
        <a:p>
          <a:pPr algn="r"/>
          <a:r>
            <a: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Application</a:t>
          </a:r>
          <a:endParaRPr lang="en-US" sz="3200" b="1" dirty="0">
            <a:latin typeface="Menlo" panose="020B0609030804020204" pitchFamily="49" charset="0"/>
            <a:ea typeface="Menlo" panose="020B0609030804020204" pitchFamily="49" charset="0"/>
            <a:cs typeface="Menlo" panose="020B0609030804020204" pitchFamily="49" charset="0"/>
          </a:endParaRPr>
        </a:p>
      </dgm:t>
    </dgm:pt>
    <dgm:pt modelId="{508AF871-9C74-0A40-B2CF-4E3E62FDB909}" type="parTrans" cxnId="{19C07433-EAEE-1C44-AEA3-FDDB9D92BC85}">
      <dgm:prSet/>
      <dgm:spPr/>
      <dgm:t>
        <a:bodyPr/>
        <a:lstStyle/>
        <a:p>
          <a:endParaRPr lang="en-US"/>
        </a:p>
      </dgm:t>
    </dgm:pt>
    <dgm:pt modelId="{F793ED1D-057F-1749-90D0-8BAAF4D26B6C}" type="sibTrans" cxnId="{19C07433-EAEE-1C44-AEA3-FDDB9D92BC85}">
      <dgm:prSet/>
      <dgm:spPr/>
      <dgm:t>
        <a:bodyPr/>
        <a:lstStyle/>
        <a:p>
          <a:endParaRPr lang="en-US"/>
        </a:p>
      </dgm:t>
    </dgm:pt>
    <dgm:pt modelId="{2C7BB3FA-C04A-F343-8481-D60C6DE83F7D}">
      <dgm:prSet phldrT="[Text]" custT="1"/>
      <dgm:spPr>
        <a:ln w="25400">
          <a:solidFill>
            <a:srgbClr val="0A3C56"/>
          </a:solidFill>
        </a:ln>
      </dgm:spPr>
      <dgm:t>
        <a:bodyPr/>
        <a:lstStyle/>
        <a:p>
          <a:pPr algn="r"/>
          <a:r>
            <a:rPr lang="en-US" sz="24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 </a:t>
          </a:r>
          <a:r>
            <a: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Middleware</a:t>
          </a:r>
          <a:endParaRPr lang="en-US" sz="2400" b="1" dirty="0">
            <a:latin typeface="Menlo" panose="020B0609030804020204" pitchFamily="49" charset="0"/>
            <a:ea typeface="Menlo" panose="020B0609030804020204" pitchFamily="49" charset="0"/>
            <a:cs typeface="Menlo" panose="020B0609030804020204" pitchFamily="49" charset="0"/>
          </a:endParaRPr>
        </a:p>
      </dgm:t>
    </dgm:pt>
    <dgm:pt modelId="{0638190D-1435-2C4B-AE98-A0DA5AA86F0F}" type="parTrans" cxnId="{D4729076-B4AF-D04C-9885-55B56B46421B}">
      <dgm:prSet/>
      <dgm:spPr/>
      <dgm:t>
        <a:bodyPr/>
        <a:lstStyle/>
        <a:p>
          <a:endParaRPr lang="en-US"/>
        </a:p>
      </dgm:t>
    </dgm:pt>
    <dgm:pt modelId="{9FA1A848-6CF0-D743-B5DD-1D2B831036C0}" type="sibTrans" cxnId="{D4729076-B4AF-D04C-9885-55B56B46421B}">
      <dgm:prSet/>
      <dgm:spPr/>
      <dgm:t>
        <a:bodyPr/>
        <a:lstStyle/>
        <a:p>
          <a:endParaRPr lang="en-US"/>
        </a:p>
      </dgm:t>
    </dgm:pt>
    <dgm:pt modelId="{B9EC13AB-18ED-7D43-ACC2-938458F0B283}">
      <dgm:prSet custT="1"/>
      <dgm:spPr>
        <a:ln w="25400">
          <a:solidFill>
            <a:srgbClr val="093C56"/>
          </a:solidFill>
        </a:ln>
      </dgm:spPr>
      <dgm:t>
        <a:bodyPr/>
        <a:lstStyle/>
        <a:p>
          <a:pPr algn="r"/>
          <a:r>
            <a: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Network</a:t>
          </a:r>
          <a:endParaRPr lang="en-US" sz="2400" dirty="0"/>
        </a:p>
      </dgm:t>
    </dgm:pt>
    <dgm:pt modelId="{DDAF8244-30D9-214D-B130-C6C7B6BAC582}" type="parTrans" cxnId="{1EB0683D-65EE-AA48-AA84-4A337D51EC09}">
      <dgm:prSet/>
      <dgm:spPr/>
      <dgm:t>
        <a:bodyPr/>
        <a:lstStyle/>
        <a:p>
          <a:endParaRPr lang="en-US"/>
        </a:p>
      </dgm:t>
    </dgm:pt>
    <dgm:pt modelId="{E6B271D9-F6AF-7B47-ACE6-05236D738067}" type="sibTrans" cxnId="{1EB0683D-65EE-AA48-AA84-4A337D51EC09}">
      <dgm:prSet/>
      <dgm:spPr/>
      <dgm:t>
        <a:bodyPr/>
        <a:lstStyle/>
        <a:p>
          <a:endParaRPr lang="en-US"/>
        </a:p>
      </dgm:t>
    </dgm:pt>
    <dgm:pt modelId="{5046ADAC-09CF-A94D-B5F3-922652507FC9}">
      <dgm:prSet custT="1"/>
      <dgm:spPr>
        <a:ln w="25400">
          <a:solidFill>
            <a:srgbClr val="093C56"/>
          </a:solidFill>
        </a:ln>
      </dgm:spPr>
      <dgm:t>
        <a:bodyPr/>
        <a:lstStyle/>
        <a:p>
          <a:pPr algn="r"/>
          <a:r>
            <a: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Perception</a:t>
          </a:r>
          <a:endParaRPr lang="en-US" sz="2400" dirty="0"/>
        </a:p>
      </dgm:t>
    </dgm:pt>
    <dgm:pt modelId="{21191428-AC0F-FC43-823A-C636F2737040}" type="parTrans" cxnId="{ED7010BE-1D27-2B4F-9D6C-D3F147CB6358}">
      <dgm:prSet/>
      <dgm:spPr/>
      <dgm:t>
        <a:bodyPr/>
        <a:lstStyle/>
        <a:p>
          <a:endParaRPr lang="en-US"/>
        </a:p>
      </dgm:t>
    </dgm:pt>
    <dgm:pt modelId="{6752E9FA-4287-1342-AC97-CB09A0C2C280}" type="sibTrans" cxnId="{ED7010BE-1D27-2B4F-9D6C-D3F147CB6358}">
      <dgm:prSet/>
      <dgm:spPr/>
      <dgm:t>
        <a:bodyPr/>
        <a:lstStyle/>
        <a:p>
          <a:endParaRPr lang="en-US"/>
        </a:p>
      </dgm:t>
    </dgm:pt>
    <dgm:pt modelId="{5E6B2300-C1E8-644A-951D-72CCC83B2C49}" type="pres">
      <dgm:prSet presAssocID="{436413E7-706D-7640-98FF-78030B80C35E}" presName="Name0" presStyleCnt="0">
        <dgm:presLayoutVars>
          <dgm:dir/>
          <dgm:resizeHandles val="exact"/>
        </dgm:presLayoutVars>
      </dgm:prSet>
      <dgm:spPr/>
    </dgm:pt>
    <dgm:pt modelId="{95691234-52FD-C34C-BF0D-82D08BA28D84}" type="pres">
      <dgm:prSet presAssocID="{198B9C4E-733D-284D-8073-B583E9EC34AF}" presName="composite" presStyleCnt="0"/>
      <dgm:spPr/>
    </dgm:pt>
    <dgm:pt modelId="{3D3C8A23-B8B5-764C-B742-CA34D1067B67}" type="pres">
      <dgm:prSet presAssocID="{198B9C4E-733D-284D-8073-B583E9EC34AF}" presName="rect1" presStyleLbl="trAlignAcc1" presStyleIdx="0" presStyleCnt="5" custLinFactNeighborX="1708" custLinFactNeighborY="-16704">
        <dgm:presLayoutVars>
          <dgm:bulletEnabled val="1"/>
        </dgm:presLayoutVars>
      </dgm:prSet>
      <dgm:spPr/>
    </dgm:pt>
    <dgm:pt modelId="{FD567482-3DB3-7B47-82D5-8099A4CD0FFD}" type="pres">
      <dgm:prSet presAssocID="{198B9C4E-733D-284D-8073-B583E9EC34AF}" presName="rect2" presStyleLbl="fgImgPlace1" presStyleIdx="0" presStyleCnt="5" custScaleX="141914" custScaleY="99224" custLinFactNeighborY="-16040"/>
      <dgm:spPr>
        <a:solidFill>
          <a:srgbClr val="E8D5A5"/>
        </a:solidFill>
      </dgm:spPr>
    </dgm:pt>
    <dgm:pt modelId="{3EF2ADB3-075B-784F-A1DB-6781516A838B}" type="pres">
      <dgm:prSet presAssocID="{33124FCF-7EAC-2844-965C-1ED5C0A5F508}" presName="sibTrans" presStyleCnt="0"/>
      <dgm:spPr/>
    </dgm:pt>
    <dgm:pt modelId="{D2F3D14B-C699-844F-90D2-9C8E2C6CC871}" type="pres">
      <dgm:prSet presAssocID="{F9BFA241-FAAA-7148-9D95-FC11DA742500}" presName="composite" presStyleCnt="0"/>
      <dgm:spPr/>
    </dgm:pt>
    <dgm:pt modelId="{FC3E1443-EEFE-F44B-99C7-CBB91D31F51F}" type="pres">
      <dgm:prSet presAssocID="{F9BFA241-FAAA-7148-9D95-FC11DA742500}" presName="rect1" presStyleLbl="trAlignAcc1" presStyleIdx="1" presStyleCnt="5" custScaleY="100259" custLinFactNeighborX="6335" custLinFactNeighborY="-12080">
        <dgm:presLayoutVars>
          <dgm:bulletEnabled val="1"/>
        </dgm:presLayoutVars>
      </dgm:prSet>
      <dgm:spPr/>
    </dgm:pt>
    <dgm:pt modelId="{DF48D7C1-3171-DE4C-8309-163C6468236F}" type="pres">
      <dgm:prSet presAssocID="{F9BFA241-FAAA-7148-9D95-FC11DA742500}" presName="rect2" presStyleLbl="fgImgPlace1" presStyleIdx="1" presStyleCnt="5" custScaleX="141771" custScaleY="99123" custLinFactNeighborX="591" custLinFactNeighborY="-17811"/>
      <dgm:spPr>
        <a:solidFill>
          <a:srgbClr val="E8D5A5"/>
        </a:solidFill>
      </dgm:spPr>
    </dgm:pt>
    <dgm:pt modelId="{80E36A62-DD04-1747-A145-D2BE6409EF60}" type="pres">
      <dgm:prSet presAssocID="{F793ED1D-057F-1749-90D0-8BAAF4D26B6C}" presName="sibTrans" presStyleCnt="0"/>
      <dgm:spPr/>
    </dgm:pt>
    <dgm:pt modelId="{146DCC27-C27E-FC49-AFB8-ACFD6C816307}" type="pres">
      <dgm:prSet presAssocID="{2C7BB3FA-C04A-F343-8481-D60C6DE83F7D}" presName="composite" presStyleCnt="0"/>
      <dgm:spPr/>
    </dgm:pt>
    <dgm:pt modelId="{6DBD76CD-13E7-CB43-A992-358ED9E260D2}" type="pres">
      <dgm:prSet presAssocID="{2C7BB3FA-C04A-F343-8481-D60C6DE83F7D}" presName="rect1" presStyleLbl="trAlignAcc1" presStyleIdx="2" presStyleCnt="5" custLinFactNeighborX="1073" custLinFactNeighborY="-13422">
        <dgm:presLayoutVars>
          <dgm:bulletEnabled val="1"/>
        </dgm:presLayoutVars>
      </dgm:prSet>
      <dgm:spPr/>
    </dgm:pt>
    <dgm:pt modelId="{B1EC811B-144A-6642-9A7E-8297353CE155}" type="pres">
      <dgm:prSet presAssocID="{2C7BB3FA-C04A-F343-8481-D60C6DE83F7D}" presName="rect2" presStyleLbl="fgImgPlace1" presStyleIdx="2" presStyleCnt="5" custScaleX="141628" custScaleY="99023" custLinFactNeighborX="4906" custLinFactNeighborY="-16308"/>
      <dgm:spPr>
        <a:solidFill>
          <a:srgbClr val="E8D5A5"/>
        </a:solidFill>
      </dgm:spPr>
    </dgm:pt>
    <dgm:pt modelId="{1AB0E5E3-78FC-3244-86E8-E8F6C53F8177}" type="pres">
      <dgm:prSet presAssocID="{9FA1A848-6CF0-D743-B5DD-1D2B831036C0}" presName="sibTrans" presStyleCnt="0"/>
      <dgm:spPr/>
    </dgm:pt>
    <dgm:pt modelId="{FECF31EA-43D7-D342-AFDC-95EC379AA173}" type="pres">
      <dgm:prSet presAssocID="{B9EC13AB-18ED-7D43-ACC2-938458F0B283}" presName="composite" presStyleCnt="0"/>
      <dgm:spPr/>
    </dgm:pt>
    <dgm:pt modelId="{38071808-428C-9B40-8D3D-0E2D9FC7BB6A}" type="pres">
      <dgm:prSet presAssocID="{B9EC13AB-18ED-7D43-ACC2-938458F0B283}" presName="rect1" presStyleLbl="trAlignAcc1" presStyleIdx="3" presStyleCnt="5" custScaleX="99443" custLinFactNeighborX="2299" custLinFactNeighborY="-13002">
        <dgm:presLayoutVars>
          <dgm:bulletEnabled val="1"/>
        </dgm:presLayoutVars>
      </dgm:prSet>
      <dgm:spPr/>
    </dgm:pt>
    <dgm:pt modelId="{1BD80A05-B980-9F41-B3EA-CA7E0CBDADC4}" type="pres">
      <dgm:prSet presAssocID="{B9EC13AB-18ED-7D43-ACC2-938458F0B283}" presName="rect2" presStyleLbl="fgImgPlace1" presStyleIdx="3" presStyleCnt="5" custScaleX="141628" custScaleY="99023" custLinFactNeighborX="2652" custLinFactNeighborY="-15912"/>
      <dgm:spPr>
        <a:solidFill>
          <a:srgbClr val="DDCA9D"/>
        </a:solidFill>
      </dgm:spPr>
    </dgm:pt>
    <dgm:pt modelId="{5E419EAF-4466-5945-AA74-7FF4DCA43CAB}" type="pres">
      <dgm:prSet presAssocID="{E6B271D9-F6AF-7B47-ACE6-05236D738067}" presName="sibTrans" presStyleCnt="0"/>
      <dgm:spPr/>
    </dgm:pt>
    <dgm:pt modelId="{C6DB90FB-50F2-9741-A4BB-D5FA3C06E1AF}" type="pres">
      <dgm:prSet presAssocID="{5046ADAC-09CF-A94D-B5F3-922652507FC9}" presName="composite" presStyleCnt="0"/>
      <dgm:spPr/>
    </dgm:pt>
    <dgm:pt modelId="{F3B899E1-EDF3-DA4C-AC36-B9D6940779F4}" type="pres">
      <dgm:prSet presAssocID="{5046ADAC-09CF-A94D-B5F3-922652507FC9}" presName="rect1" presStyleLbl="trAlignAcc1" presStyleIdx="4" presStyleCnt="5" custLinFactNeighborX="2900" custLinFactNeighborY="-14848">
        <dgm:presLayoutVars>
          <dgm:bulletEnabled val="1"/>
        </dgm:presLayoutVars>
      </dgm:prSet>
      <dgm:spPr/>
    </dgm:pt>
    <dgm:pt modelId="{0982A856-6A86-8C4F-9E53-75B106F4419A}" type="pres">
      <dgm:prSet presAssocID="{5046ADAC-09CF-A94D-B5F3-922652507FC9}" presName="rect2" presStyleLbl="fgImgPlace1" presStyleIdx="4" presStyleCnt="5" custScaleX="142927" custScaleY="99932" custLinFactNeighborY="-14144"/>
      <dgm:spPr>
        <a:solidFill>
          <a:srgbClr val="DDCA9D"/>
        </a:solidFill>
      </dgm:spPr>
    </dgm:pt>
  </dgm:ptLst>
  <dgm:cxnLst>
    <dgm:cxn modelId="{5FEDDC02-5318-0845-A66D-1895920D9F05}" type="presOf" srcId="{B9EC13AB-18ED-7D43-ACC2-938458F0B283}" destId="{38071808-428C-9B40-8D3D-0E2D9FC7BB6A}" srcOrd="0" destOrd="0" presId="urn:microsoft.com/office/officeart/2008/layout/PictureStrips"/>
    <dgm:cxn modelId="{19C07433-EAEE-1C44-AEA3-FDDB9D92BC85}" srcId="{436413E7-706D-7640-98FF-78030B80C35E}" destId="{F9BFA241-FAAA-7148-9D95-FC11DA742500}" srcOrd="1" destOrd="0" parTransId="{508AF871-9C74-0A40-B2CF-4E3E62FDB909}" sibTransId="{F793ED1D-057F-1749-90D0-8BAAF4D26B6C}"/>
    <dgm:cxn modelId="{000E8238-9866-BD42-9E78-83D08E94C2B5}" type="presOf" srcId="{198B9C4E-733D-284D-8073-B583E9EC34AF}" destId="{3D3C8A23-B8B5-764C-B742-CA34D1067B67}" srcOrd="0" destOrd="0" presId="urn:microsoft.com/office/officeart/2008/layout/PictureStrips"/>
    <dgm:cxn modelId="{1EB0683D-65EE-AA48-AA84-4A337D51EC09}" srcId="{436413E7-706D-7640-98FF-78030B80C35E}" destId="{B9EC13AB-18ED-7D43-ACC2-938458F0B283}" srcOrd="3" destOrd="0" parTransId="{DDAF8244-30D9-214D-B130-C6C7B6BAC582}" sibTransId="{E6B271D9-F6AF-7B47-ACE6-05236D738067}"/>
    <dgm:cxn modelId="{705B985B-CEF3-5A4F-9410-CCC70D1E7BFF}" type="presOf" srcId="{5046ADAC-09CF-A94D-B5F3-922652507FC9}" destId="{F3B899E1-EDF3-DA4C-AC36-B9D6940779F4}" srcOrd="0" destOrd="0" presId="urn:microsoft.com/office/officeart/2008/layout/PictureStrips"/>
    <dgm:cxn modelId="{D4729076-B4AF-D04C-9885-55B56B46421B}" srcId="{436413E7-706D-7640-98FF-78030B80C35E}" destId="{2C7BB3FA-C04A-F343-8481-D60C6DE83F7D}" srcOrd="2" destOrd="0" parTransId="{0638190D-1435-2C4B-AE98-A0DA5AA86F0F}" sibTransId="{9FA1A848-6CF0-D743-B5DD-1D2B831036C0}"/>
    <dgm:cxn modelId="{ED7010BE-1D27-2B4F-9D6C-D3F147CB6358}" srcId="{436413E7-706D-7640-98FF-78030B80C35E}" destId="{5046ADAC-09CF-A94D-B5F3-922652507FC9}" srcOrd="4" destOrd="0" parTransId="{21191428-AC0F-FC43-823A-C636F2737040}" sibTransId="{6752E9FA-4287-1342-AC97-CB09A0C2C280}"/>
    <dgm:cxn modelId="{7533B3C1-6140-8B45-93F1-471C66A4991C}" srcId="{436413E7-706D-7640-98FF-78030B80C35E}" destId="{198B9C4E-733D-284D-8073-B583E9EC34AF}" srcOrd="0" destOrd="0" parTransId="{CD1FD5CF-E2E2-3E4A-B191-22C68FDC38F7}" sibTransId="{33124FCF-7EAC-2844-965C-1ED5C0A5F508}"/>
    <dgm:cxn modelId="{0D419FE4-33FC-D44E-B43B-AA40E90C2765}" type="presOf" srcId="{436413E7-706D-7640-98FF-78030B80C35E}" destId="{5E6B2300-C1E8-644A-951D-72CCC83B2C49}" srcOrd="0" destOrd="0" presId="urn:microsoft.com/office/officeart/2008/layout/PictureStrips"/>
    <dgm:cxn modelId="{99CA03F0-B18E-8E4F-A177-E0558C89706D}" type="presOf" srcId="{2C7BB3FA-C04A-F343-8481-D60C6DE83F7D}" destId="{6DBD76CD-13E7-CB43-A992-358ED9E260D2}" srcOrd="0" destOrd="0" presId="urn:microsoft.com/office/officeart/2008/layout/PictureStrips"/>
    <dgm:cxn modelId="{A49E30F1-1E57-DE48-A62C-8EF56DCA63F7}" type="presOf" srcId="{F9BFA241-FAAA-7148-9D95-FC11DA742500}" destId="{FC3E1443-EEFE-F44B-99C7-CBB91D31F51F}" srcOrd="0" destOrd="0" presId="urn:microsoft.com/office/officeart/2008/layout/PictureStrips"/>
    <dgm:cxn modelId="{980A6EE6-81A3-5947-855E-79924C0CF0C9}" type="presParOf" srcId="{5E6B2300-C1E8-644A-951D-72CCC83B2C49}" destId="{95691234-52FD-C34C-BF0D-82D08BA28D84}" srcOrd="0" destOrd="0" presId="urn:microsoft.com/office/officeart/2008/layout/PictureStrips"/>
    <dgm:cxn modelId="{DC0E85B9-019E-8746-AEA7-9322EEF9058C}" type="presParOf" srcId="{95691234-52FD-C34C-BF0D-82D08BA28D84}" destId="{3D3C8A23-B8B5-764C-B742-CA34D1067B67}" srcOrd="0" destOrd="0" presId="urn:microsoft.com/office/officeart/2008/layout/PictureStrips"/>
    <dgm:cxn modelId="{0B401121-FC1D-AE42-A0B2-D12CCCC89291}" type="presParOf" srcId="{95691234-52FD-C34C-BF0D-82D08BA28D84}" destId="{FD567482-3DB3-7B47-82D5-8099A4CD0FFD}" srcOrd="1" destOrd="0" presId="urn:microsoft.com/office/officeart/2008/layout/PictureStrips"/>
    <dgm:cxn modelId="{9F265F78-D2B1-2E47-82AC-B18982A20B27}" type="presParOf" srcId="{5E6B2300-C1E8-644A-951D-72CCC83B2C49}" destId="{3EF2ADB3-075B-784F-A1DB-6781516A838B}" srcOrd="1" destOrd="0" presId="urn:microsoft.com/office/officeart/2008/layout/PictureStrips"/>
    <dgm:cxn modelId="{92EEAA77-EAE5-3646-ADDB-518E4F5B0AA5}" type="presParOf" srcId="{5E6B2300-C1E8-644A-951D-72CCC83B2C49}" destId="{D2F3D14B-C699-844F-90D2-9C8E2C6CC871}" srcOrd="2" destOrd="0" presId="urn:microsoft.com/office/officeart/2008/layout/PictureStrips"/>
    <dgm:cxn modelId="{9D69F8A0-11ED-004D-850B-E93776D8B66A}" type="presParOf" srcId="{D2F3D14B-C699-844F-90D2-9C8E2C6CC871}" destId="{FC3E1443-EEFE-F44B-99C7-CBB91D31F51F}" srcOrd="0" destOrd="0" presId="urn:microsoft.com/office/officeart/2008/layout/PictureStrips"/>
    <dgm:cxn modelId="{1F213A23-F73F-0541-9CBF-CAB46E6A1B46}" type="presParOf" srcId="{D2F3D14B-C699-844F-90D2-9C8E2C6CC871}" destId="{DF48D7C1-3171-DE4C-8309-163C6468236F}" srcOrd="1" destOrd="0" presId="urn:microsoft.com/office/officeart/2008/layout/PictureStrips"/>
    <dgm:cxn modelId="{67B462E9-9A75-0443-9627-0826FA547E53}" type="presParOf" srcId="{5E6B2300-C1E8-644A-951D-72CCC83B2C49}" destId="{80E36A62-DD04-1747-A145-D2BE6409EF60}" srcOrd="3" destOrd="0" presId="urn:microsoft.com/office/officeart/2008/layout/PictureStrips"/>
    <dgm:cxn modelId="{447F86F3-30B7-D64C-A280-8F82505E5959}" type="presParOf" srcId="{5E6B2300-C1E8-644A-951D-72CCC83B2C49}" destId="{146DCC27-C27E-FC49-AFB8-ACFD6C816307}" srcOrd="4" destOrd="0" presId="urn:microsoft.com/office/officeart/2008/layout/PictureStrips"/>
    <dgm:cxn modelId="{C4F2668C-CCCE-5648-9624-4723C8BD8ED7}" type="presParOf" srcId="{146DCC27-C27E-FC49-AFB8-ACFD6C816307}" destId="{6DBD76CD-13E7-CB43-A992-358ED9E260D2}" srcOrd="0" destOrd="0" presId="urn:microsoft.com/office/officeart/2008/layout/PictureStrips"/>
    <dgm:cxn modelId="{B7542260-BDA5-B746-BE1D-AA84CBA9B66B}" type="presParOf" srcId="{146DCC27-C27E-FC49-AFB8-ACFD6C816307}" destId="{B1EC811B-144A-6642-9A7E-8297353CE155}" srcOrd="1" destOrd="0" presId="urn:microsoft.com/office/officeart/2008/layout/PictureStrips"/>
    <dgm:cxn modelId="{0FF9B350-B2C0-4243-8BDC-B73F1B00D4A3}" type="presParOf" srcId="{5E6B2300-C1E8-644A-951D-72CCC83B2C49}" destId="{1AB0E5E3-78FC-3244-86E8-E8F6C53F8177}" srcOrd="5" destOrd="0" presId="urn:microsoft.com/office/officeart/2008/layout/PictureStrips"/>
    <dgm:cxn modelId="{ECEF5C20-BF13-D04B-976A-0E879436575F}" type="presParOf" srcId="{5E6B2300-C1E8-644A-951D-72CCC83B2C49}" destId="{FECF31EA-43D7-D342-AFDC-95EC379AA173}" srcOrd="6" destOrd="0" presId="urn:microsoft.com/office/officeart/2008/layout/PictureStrips"/>
    <dgm:cxn modelId="{3283282B-6670-0447-A99B-F9745389A878}" type="presParOf" srcId="{FECF31EA-43D7-D342-AFDC-95EC379AA173}" destId="{38071808-428C-9B40-8D3D-0E2D9FC7BB6A}" srcOrd="0" destOrd="0" presId="urn:microsoft.com/office/officeart/2008/layout/PictureStrips"/>
    <dgm:cxn modelId="{797A5E91-3279-9240-93A3-DADE4840AC7E}" type="presParOf" srcId="{FECF31EA-43D7-D342-AFDC-95EC379AA173}" destId="{1BD80A05-B980-9F41-B3EA-CA7E0CBDADC4}" srcOrd="1" destOrd="0" presId="urn:microsoft.com/office/officeart/2008/layout/PictureStrips"/>
    <dgm:cxn modelId="{E9A2358F-13AA-014A-9990-475709BFA3F6}" type="presParOf" srcId="{5E6B2300-C1E8-644A-951D-72CCC83B2C49}" destId="{5E419EAF-4466-5945-AA74-7FF4DCA43CAB}" srcOrd="7" destOrd="0" presId="urn:microsoft.com/office/officeart/2008/layout/PictureStrips"/>
    <dgm:cxn modelId="{D2C66648-342A-B44E-B755-AA0375D7F786}" type="presParOf" srcId="{5E6B2300-C1E8-644A-951D-72CCC83B2C49}" destId="{C6DB90FB-50F2-9741-A4BB-D5FA3C06E1AF}" srcOrd="8" destOrd="0" presId="urn:microsoft.com/office/officeart/2008/layout/PictureStrips"/>
    <dgm:cxn modelId="{D3B5D54F-5B01-B94C-9945-9AD4AF2CB3E9}" type="presParOf" srcId="{C6DB90FB-50F2-9741-A4BB-D5FA3C06E1AF}" destId="{F3B899E1-EDF3-DA4C-AC36-B9D6940779F4}" srcOrd="0" destOrd="0" presId="urn:microsoft.com/office/officeart/2008/layout/PictureStrips"/>
    <dgm:cxn modelId="{493F1EB7-1768-304F-A0E2-990BCBFD3B36}" type="presParOf" srcId="{C6DB90FB-50F2-9741-A4BB-D5FA3C06E1AF}" destId="{0982A856-6A86-8C4F-9E53-75B106F4419A}" srcOrd="1" destOrd="0" presId="urn:microsoft.com/office/officeart/2008/layout/PictureStrip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C8A23-B8B5-764C-B742-CA34D1067B67}">
      <dsp:nvSpPr>
        <dsp:cNvPr id="0" name=""/>
        <dsp:cNvSpPr/>
      </dsp:nvSpPr>
      <dsp:spPr>
        <a:xfrm>
          <a:off x="1626741" y="330326"/>
          <a:ext cx="2509779" cy="7843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A3C5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237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Business</a:t>
          </a:r>
          <a:endParaRPr lang="en-US" sz="2800" b="1" kern="1200" dirty="0">
            <a:latin typeface="Menlo" panose="020B0609030804020204" pitchFamily="49" charset="0"/>
            <a:ea typeface="Menlo" panose="020B0609030804020204" pitchFamily="49" charset="0"/>
            <a:cs typeface="Menlo" panose="020B0609030804020204" pitchFamily="49" charset="0"/>
          </a:endParaRPr>
        </a:p>
      </dsp:txBody>
      <dsp:txXfrm>
        <a:off x="1626741" y="330326"/>
        <a:ext cx="2509779" cy="784306"/>
      </dsp:txXfrm>
    </dsp:sp>
    <dsp:sp modelId="{FD567482-3DB3-7B47-82D5-8099A4CD0FFD}">
      <dsp:nvSpPr>
        <dsp:cNvPr id="0" name=""/>
        <dsp:cNvSpPr/>
      </dsp:nvSpPr>
      <dsp:spPr>
        <a:xfrm>
          <a:off x="1364243" y="219150"/>
          <a:ext cx="779128" cy="817130"/>
        </a:xfrm>
        <a:prstGeom prst="rect">
          <a:avLst/>
        </a:prstGeom>
        <a:solidFill>
          <a:srgbClr val="E8D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E1443-EEFE-F44B-99C7-CBB91D31F51F}">
      <dsp:nvSpPr>
        <dsp:cNvPr id="0" name=""/>
        <dsp:cNvSpPr/>
      </dsp:nvSpPr>
      <dsp:spPr>
        <a:xfrm>
          <a:off x="1742672" y="1349320"/>
          <a:ext cx="2509779" cy="7863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A3C5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237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Application</a:t>
          </a:r>
          <a:endParaRPr lang="en-US" sz="3200" b="1" kern="1200" dirty="0">
            <a:latin typeface="Menlo" panose="020B0609030804020204" pitchFamily="49" charset="0"/>
            <a:ea typeface="Menlo" panose="020B0609030804020204" pitchFamily="49" charset="0"/>
            <a:cs typeface="Menlo" panose="020B0609030804020204" pitchFamily="49" charset="0"/>
          </a:endParaRPr>
        </a:p>
      </dsp:txBody>
      <dsp:txXfrm>
        <a:off x="1742672" y="1349320"/>
        <a:ext cx="2509779" cy="786337"/>
      </dsp:txXfrm>
    </dsp:sp>
    <dsp:sp modelId="{DF48D7C1-3171-DE4C-8309-163C6468236F}">
      <dsp:nvSpPr>
        <dsp:cNvPr id="0" name=""/>
        <dsp:cNvSpPr/>
      </dsp:nvSpPr>
      <dsp:spPr>
        <a:xfrm>
          <a:off x="1367683" y="1188725"/>
          <a:ext cx="778343" cy="816299"/>
        </a:xfrm>
        <a:prstGeom prst="rect">
          <a:avLst/>
        </a:prstGeom>
        <a:solidFill>
          <a:srgbClr val="E8D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D76CD-13E7-CB43-A992-358ED9E260D2}">
      <dsp:nvSpPr>
        <dsp:cNvPr id="0" name=""/>
        <dsp:cNvSpPr/>
      </dsp:nvSpPr>
      <dsp:spPr>
        <a:xfrm>
          <a:off x="1610411" y="2324157"/>
          <a:ext cx="2509779" cy="7843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A3C5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237" tIns="91440" rIns="91440" bIns="914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 </a:t>
          </a:r>
          <a:r>
            <a:rPr lang="en-US" sz="2000" b="1" kern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Middleware</a:t>
          </a:r>
          <a:endParaRPr lang="en-US" sz="2400" b="1" kern="1200" dirty="0">
            <a:latin typeface="Menlo" panose="020B0609030804020204" pitchFamily="49" charset="0"/>
            <a:ea typeface="Menlo" panose="020B0609030804020204" pitchFamily="49" charset="0"/>
            <a:cs typeface="Menlo" panose="020B0609030804020204" pitchFamily="49" charset="0"/>
          </a:endParaRPr>
        </a:p>
      </dsp:txBody>
      <dsp:txXfrm>
        <a:off x="1610411" y="2324157"/>
        <a:ext cx="2509779" cy="784306"/>
      </dsp:txXfrm>
    </dsp:sp>
    <dsp:sp modelId="{B1EC811B-144A-6642-9A7E-8297353CE155}">
      <dsp:nvSpPr>
        <dsp:cNvPr id="0" name=""/>
        <dsp:cNvSpPr/>
      </dsp:nvSpPr>
      <dsp:spPr>
        <a:xfrm>
          <a:off x="1391570" y="2185861"/>
          <a:ext cx="777558" cy="815475"/>
        </a:xfrm>
        <a:prstGeom prst="rect">
          <a:avLst/>
        </a:prstGeom>
        <a:solidFill>
          <a:srgbClr val="E8D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071808-428C-9B40-8D3D-0E2D9FC7BB6A}">
      <dsp:nvSpPr>
        <dsp:cNvPr id="0" name=""/>
        <dsp:cNvSpPr/>
      </dsp:nvSpPr>
      <dsp:spPr>
        <a:xfrm>
          <a:off x="1651666" y="3310783"/>
          <a:ext cx="2495800" cy="7843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93C5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237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Network</a:t>
          </a:r>
          <a:endParaRPr lang="en-US" sz="2400" kern="1200" dirty="0"/>
        </a:p>
      </dsp:txBody>
      <dsp:txXfrm>
        <a:off x="1651666" y="3310783"/>
        <a:ext cx="2495800" cy="784306"/>
      </dsp:txXfrm>
    </dsp:sp>
    <dsp:sp modelId="{1BD80A05-B980-9F41-B3EA-CA7E0CBDADC4}">
      <dsp:nvSpPr>
        <dsp:cNvPr id="0" name=""/>
        <dsp:cNvSpPr/>
      </dsp:nvSpPr>
      <dsp:spPr>
        <a:xfrm>
          <a:off x="1382690" y="3172454"/>
          <a:ext cx="777558" cy="815475"/>
        </a:xfrm>
        <a:prstGeom prst="rect">
          <a:avLst/>
        </a:prstGeom>
        <a:solidFill>
          <a:srgbClr val="DDCA9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899E1-EDF3-DA4C-AC36-B9D6940779F4}">
      <dsp:nvSpPr>
        <dsp:cNvPr id="0" name=""/>
        <dsp:cNvSpPr/>
      </dsp:nvSpPr>
      <dsp:spPr>
        <a:xfrm>
          <a:off x="1658048" y="4283379"/>
          <a:ext cx="2509779" cy="7843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93C5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237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Perception</a:t>
          </a:r>
          <a:endParaRPr lang="en-US" sz="2400" kern="1200" dirty="0"/>
        </a:p>
      </dsp:txBody>
      <dsp:txXfrm>
        <a:off x="1658048" y="4283379"/>
        <a:ext cx="2509779" cy="784306"/>
      </dsp:txXfrm>
    </dsp:sp>
    <dsp:sp modelId="{0982A856-6A86-8C4F-9E53-75B106F4419A}">
      <dsp:nvSpPr>
        <dsp:cNvPr id="0" name=""/>
        <dsp:cNvSpPr/>
      </dsp:nvSpPr>
      <dsp:spPr>
        <a:xfrm>
          <a:off x="1362852" y="4170345"/>
          <a:ext cx="784689" cy="822961"/>
        </a:xfrm>
        <a:prstGeom prst="rect">
          <a:avLst/>
        </a:prstGeom>
        <a:solidFill>
          <a:srgbClr val="DDCA9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2F1D7-6D31-1B47-B8FD-69D18C104FBA}" type="datetimeFigureOut">
              <a:rPr lang="en-US" smtClean="0"/>
              <a:t>3/4/24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9DA8A-4FAA-A44F-B25A-17913D837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7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0EE65-5384-45C7-BF85-1105C46FB7B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07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Perception Layer: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Is the physical layer which contains sensors to gather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Network Layer: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Deals with transferring the data from perception layer to middleware layer.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Middleware Layer: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Stores, analyzes, and processes data coming from the network layer.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Application Layer: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Responsible for delivering application services to the users via user interfaces.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Business Layer: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Responsible for managing the whole IoT system, including applications, profit models, etc.</a:t>
            </a:r>
          </a:p>
          <a:p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Sensing Layer: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Is the physical layer which contains sensors to gather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Network Layer: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Transfers the data from sensing layer to service layer.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Service Layer: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Creates and manages services required by users and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Interface Layer: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Provides interfaces to interact with the services provided by the service layer.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38577-5031-AC48-B019-107DF4E3E4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2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917A4-AA32-88B0-9AE3-703243530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587EB-B483-685D-3B52-40906F119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199F9-7010-D5A2-0FF9-F9475D9E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13E33-8470-93C3-E488-C02F6C83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6666A-DBD7-B5CC-F4C0-8D01CE14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7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63AB0-CB33-71EA-E77D-46E7E0663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DCD77-E5CB-18DF-4B43-000221A58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5D59-146C-A8FB-912E-2C25F0AF7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764BF-8DEE-863F-0B05-7B0576E90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94D99-21DF-457C-699C-6A081C37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7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259BD9-6FDD-804E-6E5B-195371086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0B6FE6-2670-1265-FE5C-014E48002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6F565-CD0D-D43C-033C-22CC2610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2CAF5-F81D-A7C4-5EE4-C41652928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7DF33-6326-029C-E8A3-6CA58D6B5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76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423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 preferRelativeResize="0"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90" y="6077877"/>
            <a:ext cx="2286000" cy="67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11" y="6096504"/>
            <a:ext cx="978076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9F4D36-C6F7-4E33-997C-897140DF1D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949865" y="6158725"/>
            <a:ext cx="4104462" cy="51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1071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7EF6A-2DB9-00A4-86B3-6D7A9C56F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8A0B9-176E-BE74-91AC-8072B8528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4B9DB-38B2-127A-6F63-9A78C4B8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D8F0A-5AA4-19E4-4118-A34BC6B8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402D7-C15E-26EA-6D9C-1FEFA07E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6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D12A-1FD3-053E-F48D-A29824579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77834-AF71-D94D-B94B-B0B16A5F5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5D202-8D88-50F7-3DD3-E05556678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0CCA4-02B8-F578-B440-D6AE4159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2F9C1-7C90-F5FB-08E0-409168815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05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4F57-CBBA-B5C3-67D8-1C69CF6D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7EB6F-4BBF-DB40-813C-4B24E705ED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5582F-51B8-0245-0070-BD4996B94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422E7-5622-D4D1-AEE0-8ABD9949C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DFB9E-D736-8FB3-AB1D-AED97FAD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D618B-592F-70FA-E116-DDFB07AEB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69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19DE2-9324-8BB1-EDF0-237A9EAB8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3FB3D-8FA8-E294-EB28-A90F81886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BD4D8-E6DB-0840-7ED3-A91FCD450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955CA0-27C6-6A5B-7DB8-F1CD6F2CA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99FA00-8EBB-32DB-C214-4BD4B4F1A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E7D981-38C7-F2AD-BD6F-46786B0D9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C0CBC4-43DD-0D34-58A9-6718062A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1FED9-4CDB-C508-2B6F-7C97CE1D6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04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468C-2F10-02A2-E061-ED2FD5C0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4C0A7A-BD7A-9B62-7808-6C66183C4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797C60-940E-90EE-927C-CA182CBAB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A399E-F7BD-F4AD-1E48-0ADCAA38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0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5D9283-0190-337E-5339-5C3BD5CF5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31399-5F17-422F-30F1-26F6AC536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BB776-90E9-B75C-2785-B6E681E6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7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CFC5A-19B0-393B-D8DB-7C48ECF9D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9264B-73C4-9658-3139-DD4B4A8C0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A305A-19B8-5E40-25E9-759902FFB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95E9-2EBE-8721-76E5-46F96AC06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4DB67-FEC9-1239-AF45-624BF33F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C3F03-864A-28A4-1EC3-25ECE52A9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28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EEE9-7F2B-DA78-E80A-01B0D07C1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690E0A-24DE-923F-DEC6-C307AE8A41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36B0E-5CE3-BE2C-BF95-53F8B8BC3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DD512-0FA7-E7EC-C275-1B1C8B90C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F68E3-5530-AA30-AD32-12745D18F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8B5F4-6576-1490-327E-402D769E1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7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CB6F71-B319-3186-B692-B81CB7C3B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03D4F-FFFD-9728-E59B-79136A50C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7EE37-A637-BE94-23C6-F9C3D952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5143-447C-ED1C-F31E-5EB0C7EF2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89C2B-C4EE-EE10-2680-0CE3344A4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2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thenounproject.com/browse/icons/term/application/" TargetMode="External"/><Relationship Id="rId18" Type="http://schemas.openxmlformats.org/officeDocument/2006/relationships/image" Target="../media/image12.png"/><Relationship Id="rId3" Type="http://schemas.openxmlformats.org/officeDocument/2006/relationships/diagramData" Target="../diagrams/data1.xml"/><Relationship Id="rId21" Type="http://schemas.openxmlformats.org/officeDocument/2006/relationships/image" Target="../media/image15.png"/><Relationship Id="rId7" Type="http://schemas.microsoft.com/office/2007/relationships/diagramDrawing" Target="../diagrams/drawing1.xml"/><Relationship Id="rId12" Type="http://schemas.openxmlformats.org/officeDocument/2006/relationships/hyperlink" Target="https://thenounproject.com/browse/icons/term/wifi-network/" TargetMode="External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thenounproject.com/browse/icons/term/sensor" TargetMode="External"/><Relationship Id="rId24" Type="http://schemas.openxmlformats.org/officeDocument/2006/relationships/image" Target="../media/image18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Relationship Id="rId14" Type="http://schemas.openxmlformats.org/officeDocument/2006/relationships/hyperlink" Target="https://www.startertutorials.com/blog/iot-architecture-layers.html" TargetMode="External"/><Relationship Id="rId2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709F7E-5E74-40FA-BDD5-8C9B1BC3B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0443"/>
          <a:stretch/>
        </p:blipFill>
        <p:spPr>
          <a:xfrm>
            <a:off x="0" y="-292"/>
            <a:ext cx="12191999" cy="689641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A044B6-D87F-47EB-A80D-770717B90269}"/>
              </a:ext>
            </a:extLst>
          </p:cNvPr>
          <p:cNvSpPr txBox="1"/>
          <p:nvPr/>
        </p:nvSpPr>
        <p:spPr>
          <a:xfrm>
            <a:off x="210766" y="155164"/>
            <a:ext cx="119364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CSCi</a:t>
            </a:r>
            <a:r>
              <a:rPr lang="en-US" sz="4400" dirty="0">
                <a:solidFill>
                  <a:schemeClr val="bg1"/>
                </a:solidFill>
              </a:rPr>
              <a:t> 4907 – Midterm project presentation</a:t>
            </a:r>
          </a:p>
          <a:p>
            <a:r>
              <a:rPr lang="en-US" sz="4000" dirty="0">
                <a:solidFill>
                  <a:schemeClr val="bg1"/>
                </a:solidFill>
              </a:rPr>
              <a:t>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AAAD97-1A6F-41E6-B7FB-A4F204DE969C}"/>
              </a:ext>
            </a:extLst>
          </p:cNvPr>
          <p:cNvCxnSpPr>
            <a:cxnSpLocks/>
          </p:cNvCxnSpPr>
          <p:nvPr/>
        </p:nvCxnSpPr>
        <p:spPr>
          <a:xfrm>
            <a:off x="324853" y="1565548"/>
            <a:ext cx="11388727" cy="23127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3817FF6-5358-4AC2-BBC9-8AD2FE74DFA3}"/>
              </a:ext>
            </a:extLst>
          </p:cNvPr>
          <p:cNvSpPr txBox="1"/>
          <p:nvPr/>
        </p:nvSpPr>
        <p:spPr>
          <a:xfrm>
            <a:off x="9782119" y="6335877"/>
            <a:ext cx="236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DB68F"/>
                </a:solidFill>
              </a:rPr>
              <a:t>Photo: Kartik Bulusu</a:t>
            </a:r>
          </a:p>
        </p:txBody>
      </p:sp>
      <p:pic>
        <p:nvPicPr>
          <p:cNvPr id="35" name="Picture 10">
            <a:extLst>
              <a:ext uri="{FF2B5EF4-FFF2-40B4-BE49-F238E27FC236}">
                <a16:creationId xmlns:a16="http://schemas.microsoft.com/office/drawing/2014/main" id="{52AB241C-52E9-4BDA-BB33-31122894E54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677" y="5656003"/>
            <a:ext cx="3541069" cy="1049206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2">
            <a:extLst>
              <a:ext uri="{FF2B5EF4-FFF2-40B4-BE49-F238E27FC236}">
                <a16:creationId xmlns:a16="http://schemas.microsoft.com/office/drawing/2014/main" id="{A4C96608-ED72-4788-91E0-42FFECAA535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07" y="5671784"/>
            <a:ext cx="978076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2F20698-E78B-4CE3-B501-B502C313A300}"/>
              </a:ext>
            </a:extLst>
          </p:cNvPr>
          <p:cNvSpPr/>
          <p:nvPr/>
        </p:nvSpPr>
        <p:spPr>
          <a:xfrm>
            <a:off x="133028" y="6370869"/>
            <a:ext cx="1662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8B18B"/>
                </a:solidFill>
              </a:rPr>
              <a:t>Spring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30010-4680-484F-98E3-3A5E36E825A1}"/>
              </a:ext>
            </a:extLst>
          </p:cNvPr>
          <p:cNvSpPr txBox="1"/>
          <p:nvPr/>
        </p:nvSpPr>
        <p:spPr>
          <a:xfrm>
            <a:off x="324853" y="1780321"/>
            <a:ext cx="486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Names and Affiliations</a:t>
            </a:r>
          </a:p>
        </p:txBody>
      </p:sp>
    </p:spTree>
    <p:extLst>
      <p:ext uri="{BB962C8B-B14F-4D97-AF65-F5344CB8AC3E}">
        <p14:creationId xmlns:p14="http://schemas.microsoft.com/office/powerpoint/2010/main" val="910499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46B349-7BBA-C1A4-4514-8FF367D86586}"/>
              </a:ext>
            </a:extLst>
          </p:cNvPr>
          <p:cNvGrpSpPr/>
          <p:nvPr/>
        </p:nvGrpSpPr>
        <p:grpSpPr>
          <a:xfrm>
            <a:off x="279387" y="437845"/>
            <a:ext cx="3819647" cy="644722"/>
            <a:chOff x="211410" y="154652"/>
            <a:chExt cx="1993164" cy="56489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B3C80E7-1A38-ED90-5DB1-B934CEE5A7D3}"/>
                </a:ext>
              </a:extLst>
            </p:cNvPr>
            <p:cNvSpPr/>
            <p:nvPr/>
          </p:nvSpPr>
          <p:spPr>
            <a:xfrm>
              <a:off x="211410" y="154652"/>
              <a:ext cx="1993164" cy="564892"/>
            </a:xfrm>
            <a:prstGeom prst="rect">
              <a:avLst/>
            </a:prstGeom>
            <a:solidFill>
              <a:srgbClr val="003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8D4AE4-7A48-0231-97C1-0A884EC7DAE6}"/>
                </a:ext>
              </a:extLst>
            </p:cNvPr>
            <p:cNvSpPr txBox="1"/>
            <p:nvPr/>
          </p:nvSpPr>
          <p:spPr>
            <a:xfrm>
              <a:off x="246052" y="241044"/>
              <a:ext cx="1923880" cy="404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DDCA9D"/>
                  </a:solidFill>
                </a:rPr>
                <a:t>Introduction and motivation </a:t>
              </a:r>
            </a:p>
          </p:txBody>
        </p:sp>
      </p:grp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2D739EE0-2318-474C-1298-E4C73381E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74"/>
          <a:stretch/>
        </p:blipFill>
        <p:spPr>
          <a:xfrm>
            <a:off x="9995719" y="129431"/>
            <a:ext cx="2038539" cy="17373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E52D4F5-C3EF-2589-94C2-ED9E3C55A35D}"/>
              </a:ext>
            </a:extLst>
          </p:cNvPr>
          <p:cNvGrpSpPr/>
          <p:nvPr/>
        </p:nvGrpSpPr>
        <p:grpSpPr>
          <a:xfrm>
            <a:off x="253927" y="1661079"/>
            <a:ext cx="2635091" cy="1415878"/>
            <a:chOff x="1075851" y="315541"/>
            <a:chExt cx="4676407" cy="86637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DF8D6E-DFE9-B168-50E0-CAA0A6B637FC}"/>
                </a:ext>
              </a:extLst>
            </p:cNvPr>
            <p:cNvSpPr/>
            <p:nvPr/>
          </p:nvSpPr>
          <p:spPr>
            <a:xfrm>
              <a:off x="1075851" y="315541"/>
              <a:ext cx="4676407" cy="866378"/>
            </a:xfrm>
            <a:prstGeom prst="rect">
              <a:avLst/>
            </a:prstGeom>
            <a:solidFill>
              <a:srgbClr val="0A3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D5D2EF-024B-11E1-36A1-9933968DC983}"/>
                </a:ext>
              </a:extLst>
            </p:cNvPr>
            <p:cNvSpPr txBox="1"/>
            <p:nvPr/>
          </p:nvSpPr>
          <p:spPr>
            <a:xfrm>
              <a:off x="1094244" y="368637"/>
              <a:ext cx="4639622" cy="80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DDCA9D"/>
                  </a:solidFill>
                </a:rPr>
                <a:t>Key points in intro: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Point 1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Point 2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point 3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F37E12-190B-D0CA-1727-A7BBF21321F4}"/>
              </a:ext>
            </a:extLst>
          </p:cNvPr>
          <p:cNvGrpSpPr/>
          <p:nvPr/>
        </p:nvGrpSpPr>
        <p:grpSpPr>
          <a:xfrm>
            <a:off x="289752" y="4009959"/>
            <a:ext cx="4744703" cy="1508311"/>
            <a:chOff x="1075851" y="319435"/>
            <a:chExt cx="4676407" cy="57641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FD9840-9A8E-FCB8-9E08-1382534EAADC}"/>
                </a:ext>
              </a:extLst>
            </p:cNvPr>
            <p:cNvSpPr/>
            <p:nvPr/>
          </p:nvSpPr>
          <p:spPr>
            <a:xfrm>
              <a:off x="1075851" y="319435"/>
              <a:ext cx="4676407" cy="576412"/>
            </a:xfrm>
            <a:prstGeom prst="rect">
              <a:avLst/>
            </a:prstGeom>
            <a:solidFill>
              <a:srgbClr val="0A3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2E4C97-1663-4584-DA99-A91A28B7EEEC}"/>
                </a:ext>
              </a:extLst>
            </p:cNvPr>
            <p:cNvSpPr txBox="1"/>
            <p:nvPr/>
          </p:nvSpPr>
          <p:spPr>
            <a:xfrm>
              <a:off x="1094243" y="354760"/>
              <a:ext cx="4639622" cy="505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DDCA9D"/>
                  </a:solidFill>
                </a:rPr>
                <a:t>Task breakdown per group member: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Member 1’s tasks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Member 2’s tasks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Member 3’s tasks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CBABD2-57C3-ABB2-16C1-4D9BAA746BA3}"/>
              </a:ext>
            </a:extLst>
          </p:cNvPr>
          <p:cNvGrpSpPr/>
          <p:nvPr/>
        </p:nvGrpSpPr>
        <p:grpSpPr>
          <a:xfrm>
            <a:off x="3228109" y="1661079"/>
            <a:ext cx="4031743" cy="2031426"/>
            <a:chOff x="1075851" y="315541"/>
            <a:chExt cx="4676407" cy="116685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2B129C-8D5D-9BD1-1B12-065E6527ED65}"/>
                </a:ext>
              </a:extLst>
            </p:cNvPr>
            <p:cNvSpPr/>
            <p:nvPr/>
          </p:nvSpPr>
          <p:spPr>
            <a:xfrm>
              <a:off x="1075851" y="315541"/>
              <a:ext cx="4676407" cy="1166857"/>
            </a:xfrm>
            <a:prstGeom prst="rect">
              <a:avLst/>
            </a:prstGeom>
            <a:solidFill>
              <a:srgbClr val="0A3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AEBCD1-4F07-5F72-E5AF-7FD2DB2E596C}"/>
                </a:ext>
              </a:extLst>
            </p:cNvPr>
            <p:cNvSpPr txBox="1"/>
            <p:nvPr/>
          </p:nvSpPr>
          <p:spPr>
            <a:xfrm>
              <a:off x="1094243" y="368636"/>
              <a:ext cx="4639622" cy="1113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DDCA9D"/>
                  </a:solidFill>
                </a:rPr>
                <a:t>What motivated you or your group: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Point 1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Point 2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point 3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Use drawings or references if necessary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C14092-7D3D-962C-A763-64FF1B16D444}"/>
              </a:ext>
            </a:extLst>
          </p:cNvPr>
          <p:cNvGrpSpPr/>
          <p:nvPr/>
        </p:nvGrpSpPr>
        <p:grpSpPr>
          <a:xfrm>
            <a:off x="8003245" y="1866791"/>
            <a:ext cx="3396369" cy="4256247"/>
            <a:chOff x="1075851" y="315541"/>
            <a:chExt cx="4676407" cy="10839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D4B6A4-2318-6CF0-2B41-84F4710D6929}"/>
                </a:ext>
              </a:extLst>
            </p:cNvPr>
            <p:cNvSpPr/>
            <p:nvPr/>
          </p:nvSpPr>
          <p:spPr>
            <a:xfrm>
              <a:off x="1075851" y="315541"/>
              <a:ext cx="4676407" cy="1083935"/>
            </a:xfrm>
            <a:prstGeom prst="rect">
              <a:avLst/>
            </a:prstGeom>
            <a:solidFill>
              <a:srgbClr val="DDC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7C32BC-3726-76CE-D3F8-AA5524E970BB}"/>
                </a:ext>
              </a:extLst>
            </p:cNvPr>
            <p:cNvSpPr txBox="1"/>
            <p:nvPr/>
          </p:nvSpPr>
          <p:spPr>
            <a:xfrm>
              <a:off x="1094243" y="330303"/>
              <a:ext cx="4639622" cy="104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93C56"/>
                  </a:solidFill>
                </a:rPr>
                <a:t>What were your expectations and goals for your project:</a:t>
              </a: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Talk about where and how the project idea started</a:t>
              </a: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How you or your group ideated </a:t>
              </a: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What were the broad goals set </a:t>
              </a:r>
            </a:p>
            <a:p>
              <a:pPr marL="914400" lvl="1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Tech-product</a:t>
              </a:r>
            </a:p>
            <a:p>
              <a:pPr marL="914400" lvl="1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Future start-up</a:t>
              </a:r>
            </a:p>
            <a:p>
              <a:pPr marL="914400" lvl="1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A part of your senior design</a:t>
              </a:r>
            </a:p>
            <a:p>
              <a:pPr marL="914400" lvl="1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Or simply exploratory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92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3D68700-C814-CA26-B59A-4E47FED1BA77}"/>
              </a:ext>
            </a:extLst>
          </p:cNvPr>
          <p:cNvGrpSpPr/>
          <p:nvPr/>
        </p:nvGrpSpPr>
        <p:grpSpPr>
          <a:xfrm>
            <a:off x="279389" y="298145"/>
            <a:ext cx="5042020" cy="592336"/>
            <a:chOff x="211410" y="154652"/>
            <a:chExt cx="1993164" cy="62197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DDDB4A-EE24-F22D-0CB2-472400919583}"/>
                </a:ext>
              </a:extLst>
            </p:cNvPr>
            <p:cNvSpPr/>
            <p:nvPr/>
          </p:nvSpPr>
          <p:spPr>
            <a:xfrm>
              <a:off x="211410" y="154652"/>
              <a:ext cx="1993164" cy="621976"/>
            </a:xfrm>
            <a:prstGeom prst="rect">
              <a:avLst/>
            </a:prstGeom>
            <a:solidFill>
              <a:srgbClr val="003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E7722A-08B9-F7A6-FBBD-00A71B9938FB}"/>
                </a:ext>
              </a:extLst>
            </p:cNvPr>
            <p:cNvSpPr txBox="1"/>
            <p:nvPr/>
          </p:nvSpPr>
          <p:spPr>
            <a:xfrm>
              <a:off x="246052" y="215809"/>
              <a:ext cx="1923880" cy="484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What model did you chose and why ?</a:t>
              </a:r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B8A7AF6-0104-4533-04A3-96FC103D676C}"/>
              </a:ext>
            </a:extLst>
          </p:cNvPr>
          <p:cNvGraphicFramePr>
            <a:graphicFrameLocks/>
          </p:cNvGraphicFramePr>
          <p:nvPr/>
        </p:nvGraphicFramePr>
        <p:xfrm>
          <a:off x="53728" y="876296"/>
          <a:ext cx="5457897" cy="5535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D900070B-5A3C-4678-6CB3-4926FB7E4D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926"/>
          <a:stretch/>
        </p:blipFill>
        <p:spPr>
          <a:xfrm>
            <a:off x="1429392" y="2168235"/>
            <a:ext cx="731520" cy="593068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6C0E3B59-CEC7-8C57-E1B5-596D54A0347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5795"/>
          <a:stretch/>
        </p:blipFill>
        <p:spPr>
          <a:xfrm>
            <a:off x="1383672" y="5137778"/>
            <a:ext cx="822960" cy="677021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F5B26BED-F6E1-620F-E7BD-278CA313A26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354" r="11294" b="20441"/>
          <a:stretch/>
        </p:blipFill>
        <p:spPr>
          <a:xfrm>
            <a:off x="1475112" y="4135867"/>
            <a:ext cx="640080" cy="6499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4B5544-D95E-3077-B66D-1166D25432B4}"/>
              </a:ext>
            </a:extLst>
          </p:cNvPr>
          <p:cNvSpPr txBox="1"/>
          <p:nvPr/>
        </p:nvSpPr>
        <p:spPr>
          <a:xfrm>
            <a:off x="7230359" y="5280955"/>
            <a:ext cx="47961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1" dirty="0"/>
              <a:t>Sources:</a:t>
            </a:r>
            <a:endParaRPr lang="en-US" sz="800" dirty="0"/>
          </a:p>
          <a:p>
            <a:pPr algn="r"/>
            <a:r>
              <a:rPr lang="en-US" sz="800" dirty="0"/>
              <a:t>sensor by Carolina </a:t>
            </a:r>
            <a:r>
              <a:rPr lang="en-US" sz="800" dirty="0" err="1"/>
              <a:t>Cani</a:t>
            </a:r>
            <a:r>
              <a:rPr lang="en-US" sz="800" dirty="0"/>
              <a:t>:, sensor by Pham </a:t>
            </a:r>
            <a:r>
              <a:rPr lang="en-US" sz="800" dirty="0" err="1"/>
              <a:t>Duy</a:t>
            </a:r>
            <a:r>
              <a:rPr lang="en-US" sz="800" dirty="0"/>
              <a:t> Phuong Hung, sensor by </a:t>
            </a:r>
            <a:r>
              <a:rPr lang="en-US" sz="800" dirty="0" err="1"/>
              <a:t>Tippawan</a:t>
            </a:r>
            <a:r>
              <a:rPr lang="en-US" sz="800" dirty="0"/>
              <a:t> </a:t>
            </a:r>
            <a:r>
              <a:rPr lang="en-US" sz="800" dirty="0" err="1"/>
              <a:t>Sookruay</a:t>
            </a:r>
            <a:r>
              <a:rPr lang="en-US" sz="800" dirty="0"/>
              <a:t>, sensor by Lorenzo: </a:t>
            </a:r>
            <a:r>
              <a:rPr lang="en-US" sz="800" dirty="0">
                <a:hlinkClick r:id="rId11"/>
              </a:rPr>
              <a:t>https://thenounproject.com/browse/icons/term/sensor</a:t>
            </a:r>
            <a:endParaRPr lang="en-US" sz="800" dirty="0"/>
          </a:p>
          <a:p>
            <a:pPr algn="r"/>
            <a:r>
              <a:rPr lang="en-US" sz="800" dirty="0" err="1"/>
              <a:t>wifi</a:t>
            </a:r>
            <a:r>
              <a:rPr lang="en-US" sz="800" dirty="0"/>
              <a:t> network by Matthias Hartmann:: </a:t>
            </a:r>
            <a:r>
              <a:rPr lang="en-US" sz="800" dirty="0">
                <a:hlinkClick r:id="rId12"/>
              </a:rPr>
              <a:t>https://thenounproject.com/browse/icons/term/wifi-network/</a:t>
            </a:r>
            <a:r>
              <a:rPr lang="en-US" sz="800" dirty="0"/>
              <a:t> </a:t>
            </a:r>
          </a:p>
          <a:p>
            <a:pPr algn="r"/>
            <a:r>
              <a:rPr lang="en-US" sz="800" dirty="0"/>
              <a:t>application by </a:t>
            </a:r>
            <a:r>
              <a:rPr lang="en-US" sz="800" dirty="0" err="1"/>
              <a:t>Chaowalit</a:t>
            </a:r>
            <a:r>
              <a:rPr lang="en-US" sz="800" dirty="0"/>
              <a:t>  </a:t>
            </a:r>
            <a:r>
              <a:rPr lang="en-US" sz="800" dirty="0" err="1"/>
              <a:t>Koetchuea</a:t>
            </a:r>
            <a:r>
              <a:rPr lang="en-US" sz="800" dirty="0"/>
              <a:t>: </a:t>
            </a:r>
            <a:r>
              <a:rPr lang="en-US" sz="800" dirty="0">
                <a:hlinkClick r:id="rId13"/>
              </a:rPr>
              <a:t>https://thenounproject.com/browse/icons/term/application/</a:t>
            </a:r>
            <a:endParaRPr lang="en-US" sz="800" dirty="0"/>
          </a:p>
          <a:p>
            <a:pPr algn="r"/>
            <a:r>
              <a:rPr lang="en-US" sz="800" dirty="0"/>
              <a:t>IoT Architecture layers: </a:t>
            </a:r>
            <a:r>
              <a:rPr lang="en-US" sz="800" dirty="0">
                <a:hlinkClick r:id="rId14"/>
              </a:rPr>
              <a:t>https://www.startertutorials.com/blog/iot-architecture-layers.html</a:t>
            </a:r>
            <a:r>
              <a:rPr lang="en-US" sz="800" dirty="0"/>
              <a:t> </a:t>
            </a:r>
            <a:endParaRPr lang="en-US" sz="900" dirty="0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48AC87C8-219B-A49C-708A-CAEAEE7A728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864" r="8864" b="19356"/>
          <a:stretch/>
        </p:blipFill>
        <p:spPr>
          <a:xfrm>
            <a:off x="1468644" y="3154810"/>
            <a:ext cx="653016" cy="64008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A89B90C0-7038-43EB-8843-E6D2D990964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8948" r="9520" b="17253"/>
          <a:stretch/>
        </p:blipFill>
        <p:spPr>
          <a:xfrm>
            <a:off x="1479818" y="1180833"/>
            <a:ext cx="630669" cy="640080"/>
          </a:xfrm>
          <a:prstGeom prst="rect">
            <a:avLst/>
          </a:prstGeom>
        </p:spPr>
      </p:pic>
      <p:sp>
        <p:nvSpPr>
          <p:cNvPr id="16" name="L-Shape 15">
            <a:extLst>
              <a:ext uri="{FF2B5EF4-FFF2-40B4-BE49-F238E27FC236}">
                <a16:creationId xmlns:a16="http://schemas.microsoft.com/office/drawing/2014/main" id="{E780B045-D573-AC82-265B-58DBFBBCB115}"/>
              </a:ext>
            </a:extLst>
          </p:cNvPr>
          <p:cNvSpPr/>
          <p:nvPr/>
        </p:nvSpPr>
        <p:spPr>
          <a:xfrm flipH="1">
            <a:off x="4703824" y="1546834"/>
            <a:ext cx="274320" cy="1071950"/>
          </a:xfrm>
          <a:prstGeom prst="corner">
            <a:avLst/>
          </a:prstGeom>
          <a:solidFill>
            <a:srgbClr val="093C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B24F6015-CDE7-AA48-DFEE-D41E6F3232F3}"/>
              </a:ext>
            </a:extLst>
          </p:cNvPr>
          <p:cNvSpPr/>
          <p:nvPr/>
        </p:nvSpPr>
        <p:spPr>
          <a:xfrm flipH="1">
            <a:off x="4694876" y="2579253"/>
            <a:ext cx="283268" cy="1071950"/>
          </a:xfrm>
          <a:prstGeom prst="corner">
            <a:avLst/>
          </a:prstGeom>
          <a:solidFill>
            <a:srgbClr val="093C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E1CFF020-52E9-2B88-ACDB-95235F787445}"/>
              </a:ext>
            </a:extLst>
          </p:cNvPr>
          <p:cNvSpPr/>
          <p:nvPr/>
        </p:nvSpPr>
        <p:spPr>
          <a:xfrm flipH="1">
            <a:off x="4694876" y="3611672"/>
            <a:ext cx="283268" cy="1071950"/>
          </a:xfrm>
          <a:prstGeom prst="corner">
            <a:avLst/>
          </a:prstGeom>
          <a:solidFill>
            <a:srgbClr val="093C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3FA0E467-FC09-38F9-0933-C89426257B58}"/>
              </a:ext>
            </a:extLst>
          </p:cNvPr>
          <p:cNvSpPr/>
          <p:nvPr/>
        </p:nvSpPr>
        <p:spPr>
          <a:xfrm flipH="1">
            <a:off x="4694876" y="4644092"/>
            <a:ext cx="283268" cy="1071950"/>
          </a:xfrm>
          <a:prstGeom prst="corner">
            <a:avLst/>
          </a:prstGeom>
          <a:solidFill>
            <a:srgbClr val="093C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418809C-08C9-906E-202D-859755AC09CA}"/>
              </a:ext>
            </a:extLst>
          </p:cNvPr>
          <p:cNvSpPr/>
          <p:nvPr/>
        </p:nvSpPr>
        <p:spPr>
          <a:xfrm flipH="1">
            <a:off x="4292344" y="2416746"/>
            <a:ext cx="685800" cy="274320"/>
          </a:xfrm>
          <a:prstGeom prst="rightArrow">
            <a:avLst/>
          </a:prstGeom>
          <a:solidFill>
            <a:srgbClr val="093C56"/>
          </a:solidFill>
          <a:ln>
            <a:solidFill>
              <a:srgbClr val="093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8330FE5-1A4E-3DA8-8FE6-435F3F848D9C}"/>
              </a:ext>
            </a:extLst>
          </p:cNvPr>
          <p:cNvSpPr/>
          <p:nvPr/>
        </p:nvSpPr>
        <p:spPr>
          <a:xfrm>
            <a:off x="4292344" y="1461443"/>
            <a:ext cx="548640" cy="237744"/>
          </a:xfrm>
          <a:prstGeom prst="rightArrow">
            <a:avLst/>
          </a:prstGeom>
          <a:solidFill>
            <a:srgbClr val="093C56"/>
          </a:solidFill>
          <a:ln>
            <a:solidFill>
              <a:srgbClr val="093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1135DB4-E0A2-E78E-F954-DAA77CCDB0F1}"/>
              </a:ext>
            </a:extLst>
          </p:cNvPr>
          <p:cNvSpPr/>
          <p:nvPr/>
        </p:nvSpPr>
        <p:spPr>
          <a:xfrm flipH="1">
            <a:off x="4292344" y="5507513"/>
            <a:ext cx="685800" cy="274320"/>
          </a:xfrm>
          <a:prstGeom prst="rightArrow">
            <a:avLst/>
          </a:prstGeom>
          <a:solidFill>
            <a:srgbClr val="093C56"/>
          </a:solidFill>
          <a:ln>
            <a:solidFill>
              <a:srgbClr val="093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7326898-2F37-EBD9-6CDA-A6FE86416B2A}"/>
              </a:ext>
            </a:extLst>
          </p:cNvPr>
          <p:cNvSpPr/>
          <p:nvPr/>
        </p:nvSpPr>
        <p:spPr>
          <a:xfrm flipH="1">
            <a:off x="4292344" y="3437699"/>
            <a:ext cx="685800" cy="274320"/>
          </a:xfrm>
          <a:prstGeom prst="rightArrow">
            <a:avLst/>
          </a:prstGeom>
          <a:solidFill>
            <a:srgbClr val="093C56"/>
          </a:solidFill>
          <a:ln>
            <a:solidFill>
              <a:srgbClr val="093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93C09B4-DFEF-4312-593A-F9F3822561A0}"/>
              </a:ext>
            </a:extLst>
          </p:cNvPr>
          <p:cNvSpPr/>
          <p:nvPr/>
        </p:nvSpPr>
        <p:spPr>
          <a:xfrm flipH="1">
            <a:off x="4292344" y="4481677"/>
            <a:ext cx="685800" cy="274320"/>
          </a:xfrm>
          <a:prstGeom prst="rightArrow">
            <a:avLst/>
          </a:prstGeom>
          <a:solidFill>
            <a:srgbClr val="093C56"/>
          </a:solidFill>
          <a:ln>
            <a:solidFill>
              <a:srgbClr val="093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976900-B3CC-17D6-65A9-95885D75CF50}"/>
              </a:ext>
            </a:extLst>
          </p:cNvPr>
          <p:cNvGrpSpPr/>
          <p:nvPr/>
        </p:nvGrpSpPr>
        <p:grpSpPr>
          <a:xfrm>
            <a:off x="627158" y="2310901"/>
            <a:ext cx="685800" cy="1063046"/>
            <a:chOff x="627158" y="2310901"/>
            <a:chExt cx="685800" cy="1063046"/>
          </a:xfrm>
        </p:grpSpPr>
        <p:sp>
          <p:nvSpPr>
            <p:cNvPr id="25" name="L-Shape 24">
              <a:extLst>
                <a:ext uri="{FF2B5EF4-FFF2-40B4-BE49-F238E27FC236}">
                  <a16:creationId xmlns:a16="http://schemas.microsoft.com/office/drawing/2014/main" id="{8996923F-D491-E23B-5F8F-540825CCB8DB}"/>
                </a:ext>
              </a:extLst>
            </p:cNvPr>
            <p:cNvSpPr/>
            <p:nvPr/>
          </p:nvSpPr>
          <p:spPr>
            <a:xfrm>
              <a:off x="627158" y="2386977"/>
              <a:ext cx="283268" cy="914400"/>
            </a:xfrm>
            <a:prstGeom prst="corner">
              <a:avLst/>
            </a:prstGeom>
            <a:solidFill>
              <a:srgbClr val="093C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863D96BA-E27F-0520-9040-DF6A0F04E985}"/>
                </a:ext>
              </a:extLst>
            </p:cNvPr>
            <p:cNvSpPr/>
            <p:nvPr/>
          </p:nvSpPr>
          <p:spPr>
            <a:xfrm>
              <a:off x="627158" y="2310901"/>
              <a:ext cx="685800" cy="274320"/>
            </a:xfrm>
            <a:prstGeom prst="rightArrow">
              <a:avLst/>
            </a:prstGeom>
            <a:solidFill>
              <a:srgbClr val="093C56"/>
            </a:solidFill>
            <a:ln>
              <a:solidFill>
                <a:srgbClr val="093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323BD399-8EEC-F759-4760-7B6848274B7F}"/>
                </a:ext>
              </a:extLst>
            </p:cNvPr>
            <p:cNvSpPr/>
            <p:nvPr/>
          </p:nvSpPr>
          <p:spPr>
            <a:xfrm>
              <a:off x="627158" y="3099627"/>
              <a:ext cx="685800" cy="274320"/>
            </a:xfrm>
            <a:prstGeom prst="rightArrow">
              <a:avLst/>
            </a:prstGeom>
            <a:solidFill>
              <a:srgbClr val="093C56"/>
            </a:solidFill>
            <a:ln>
              <a:solidFill>
                <a:srgbClr val="093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B35496-6B8B-26C2-5142-63E52D235DF0}"/>
              </a:ext>
            </a:extLst>
          </p:cNvPr>
          <p:cNvGrpSpPr/>
          <p:nvPr/>
        </p:nvGrpSpPr>
        <p:grpSpPr>
          <a:xfrm>
            <a:off x="634909" y="3427919"/>
            <a:ext cx="685800" cy="1150133"/>
            <a:chOff x="634909" y="3427919"/>
            <a:chExt cx="685800" cy="1150133"/>
          </a:xfrm>
        </p:grpSpPr>
        <p:sp>
          <p:nvSpPr>
            <p:cNvPr id="28" name="L-Shape 27">
              <a:extLst>
                <a:ext uri="{FF2B5EF4-FFF2-40B4-BE49-F238E27FC236}">
                  <a16:creationId xmlns:a16="http://schemas.microsoft.com/office/drawing/2014/main" id="{75D072FC-870F-89FF-EEE2-4D0F88FFE900}"/>
                </a:ext>
              </a:extLst>
            </p:cNvPr>
            <p:cNvSpPr/>
            <p:nvPr/>
          </p:nvSpPr>
          <p:spPr>
            <a:xfrm>
              <a:off x="634909" y="3590426"/>
              <a:ext cx="283268" cy="914400"/>
            </a:xfrm>
            <a:prstGeom prst="corner">
              <a:avLst/>
            </a:prstGeom>
            <a:solidFill>
              <a:srgbClr val="093C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F3F9DD3D-03B2-C564-196A-48F5F2D60E79}"/>
                </a:ext>
              </a:extLst>
            </p:cNvPr>
            <p:cNvSpPr/>
            <p:nvPr/>
          </p:nvSpPr>
          <p:spPr>
            <a:xfrm>
              <a:off x="634909" y="3427919"/>
              <a:ext cx="685800" cy="274320"/>
            </a:xfrm>
            <a:prstGeom prst="rightArrow">
              <a:avLst/>
            </a:prstGeom>
            <a:solidFill>
              <a:srgbClr val="093C56"/>
            </a:solidFill>
            <a:ln>
              <a:solidFill>
                <a:srgbClr val="093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0987475E-A1A1-1176-70A9-A8320816ABD7}"/>
                </a:ext>
              </a:extLst>
            </p:cNvPr>
            <p:cNvSpPr/>
            <p:nvPr/>
          </p:nvSpPr>
          <p:spPr>
            <a:xfrm>
              <a:off x="634909" y="4303732"/>
              <a:ext cx="685800" cy="274320"/>
            </a:xfrm>
            <a:prstGeom prst="rightArrow">
              <a:avLst/>
            </a:prstGeom>
            <a:solidFill>
              <a:srgbClr val="093C56"/>
            </a:solidFill>
            <a:ln>
              <a:solidFill>
                <a:srgbClr val="093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AD3295-9C12-41F7-B223-B53815360FB5}"/>
              </a:ext>
            </a:extLst>
          </p:cNvPr>
          <p:cNvGrpSpPr/>
          <p:nvPr/>
        </p:nvGrpSpPr>
        <p:grpSpPr>
          <a:xfrm>
            <a:off x="634909" y="4642180"/>
            <a:ext cx="685800" cy="1063046"/>
            <a:chOff x="634909" y="4642180"/>
            <a:chExt cx="685800" cy="1063046"/>
          </a:xfrm>
        </p:grpSpPr>
        <p:sp>
          <p:nvSpPr>
            <p:cNvPr id="33" name="L-Shape 32">
              <a:extLst>
                <a:ext uri="{FF2B5EF4-FFF2-40B4-BE49-F238E27FC236}">
                  <a16:creationId xmlns:a16="http://schemas.microsoft.com/office/drawing/2014/main" id="{B93111CD-E809-5E3E-23CB-2C4F17E4ACCF}"/>
                </a:ext>
              </a:extLst>
            </p:cNvPr>
            <p:cNvSpPr/>
            <p:nvPr/>
          </p:nvSpPr>
          <p:spPr>
            <a:xfrm>
              <a:off x="634909" y="4718256"/>
              <a:ext cx="283268" cy="914400"/>
            </a:xfrm>
            <a:prstGeom prst="corner">
              <a:avLst/>
            </a:prstGeom>
            <a:solidFill>
              <a:srgbClr val="093C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03A78311-6D3E-19B8-9DD1-F161F176073F}"/>
                </a:ext>
              </a:extLst>
            </p:cNvPr>
            <p:cNvSpPr/>
            <p:nvPr/>
          </p:nvSpPr>
          <p:spPr>
            <a:xfrm>
              <a:off x="634909" y="4642180"/>
              <a:ext cx="685800" cy="274320"/>
            </a:xfrm>
            <a:prstGeom prst="rightArrow">
              <a:avLst/>
            </a:prstGeom>
            <a:solidFill>
              <a:srgbClr val="093C56"/>
            </a:solidFill>
            <a:ln>
              <a:solidFill>
                <a:srgbClr val="093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ACCE0537-2D91-A4FA-1315-DA87A6F3C17B}"/>
                </a:ext>
              </a:extLst>
            </p:cNvPr>
            <p:cNvSpPr/>
            <p:nvPr/>
          </p:nvSpPr>
          <p:spPr>
            <a:xfrm>
              <a:off x="634909" y="5430906"/>
              <a:ext cx="685800" cy="274320"/>
            </a:xfrm>
            <a:prstGeom prst="rightArrow">
              <a:avLst/>
            </a:prstGeom>
            <a:solidFill>
              <a:srgbClr val="093C56"/>
            </a:solidFill>
            <a:ln>
              <a:solidFill>
                <a:srgbClr val="093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0B2557-7B86-D790-6718-D0C43B6173EC}"/>
              </a:ext>
            </a:extLst>
          </p:cNvPr>
          <p:cNvGrpSpPr>
            <a:grpSpLocks noChangeAspect="1"/>
          </p:cNvGrpSpPr>
          <p:nvPr/>
        </p:nvGrpSpPr>
        <p:grpSpPr>
          <a:xfrm>
            <a:off x="7797811" y="2066099"/>
            <a:ext cx="4114800" cy="2743200"/>
            <a:chOff x="2032000" y="487439"/>
            <a:chExt cx="8128000" cy="5650892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743413A-45CF-72FD-CDD7-886AE6150926}"/>
                </a:ext>
              </a:extLst>
            </p:cNvPr>
            <p:cNvSpPr/>
            <p:nvPr/>
          </p:nvSpPr>
          <p:spPr>
            <a:xfrm>
              <a:off x="5079998" y="487439"/>
              <a:ext cx="2032000" cy="1354667"/>
            </a:xfrm>
            <a:custGeom>
              <a:avLst/>
              <a:gdLst>
                <a:gd name="connsiteX0" fmla="*/ 0 w 2032000"/>
                <a:gd name="connsiteY0" fmla="*/ 1354666 h 1354666"/>
                <a:gd name="connsiteX1" fmla="*/ 1016000 w 2032000"/>
                <a:gd name="connsiteY1" fmla="*/ 0 h 1354666"/>
                <a:gd name="connsiteX2" fmla="*/ 1016001 w 2032000"/>
                <a:gd name="connsiteY2" fmla="*/ 0 h 1354666"/>
                <a:gd name="connsiteX3" fmla="*/ 2032000 w 2032000"/>
                <a:gd name="connsiteY3" fmla="*/ 1354666 h 1354666"/>
                <a:gd name="connsiteX4" fmla="*/ 0 w 2032000"/>
                <a:gd name="connsiteY4" fmla="*/ 1354666 h 135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1354666">
                  <a:moveTo>
                    <a:pt x="0" y="1354666"/>
                  </a:moveTo>
                  <a:lnTo>
                    <a:pt x="1016000" y="0"/>
                  </a:lnTo>
                  <a:lnTo>
                    <a:pt x="1016001" y="0"/>
                  </a:lnTo>
                  <a:lnTo>
                    <a:pt x="2032000" y="1354666"/>
                  </a:lnTo>
                  <a:lnTo>
                    <a:pt x="0" y="1354666"/>
                  </a:lnTo>
                  <a:close/>
                </a:path>
              </a:pathLst>
            </a:custGeom>
            <a:solidFill>
              <a:srgbClr val="DDCA9D"/>
            </a:solidFill>
            <a:ln>
              <a:solidFill>
                <a:srgbClr val="093C56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1280" tIns="81280" rIns="81280" bIns="81280" numCol="1" spcCol="1270" anchor="ctr" anchorCtr="0">
              <a:noAutofit/>
            </a:bodyPr>
            <a:lstStyle/>
            <a:p>
              <a:pPr marL="0" lvl="0" indent="0" algn="ctr" defTabSz="2844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400" kern="1200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9776204-ABC1-585F-43C1-4F576B8334FF}"/>
                </a:ext>
              </a:extLst>
            </p:cNvPr>
            <p:cNvSpPr/>
            <p:nvPr/>
          </p:nvSpPr>
          <p:spPr>
            <a:xfrm>
              <a:off x="4064000" y="1919514"/>
              <a:ext cx="4064000" cy="1354667"/>
            </a:xfrm>
            <a:custGeom>
              <a:avLst/>
              <a:gdLst>
                <a:gd name="connsiteX0" fmla="*/ 0 w 4064000"/>
                <a:gd name="connsiteY0" fmla="*/ 1354666 h 1354666"/>
                <a:gd name="connsiteX1" fmla="*/ 1016000 w 4064000"/>
                <a:gd name="connsiteY1" fmla="*/ 0 h 1354666"/>
                <a:gd name="connsiteX2" fmla="*/ 3048001 w 4064000"/>
                <a:gd name="connsiteY2" fmla="*/ 0 h 1354666"/>
                <a:gd name="connsiteX3" fmla="*/ 4064000 w 4064000"/>
                <a:gd name="connsiteY3" fmla="*/ 1354666 h 1354666"/>
                <a:gd name="connsiteX4" fmla="*/ 0 w 4064000"/>
                <a:gd name="connsiteY4" fmla="*/ 1354666 h 135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000" h="1354666">
                  <a:moveTo>
                    <a:pt x="0" y="1354666"/>
                  </a:moveTo>
                  <a:lnTo>
                    <a:pt x="1016000" y="0"/>
                  </a:lnTo>
                  <a:lnTo>
                    <a:pt x="3048001" y="0"/>
                  </a:lnTo>
                  <a:lnTo>
                    <a:pt x="4064000" y="1354666"/>
                  </a:lnTo>
                  <a:lnTo>
                    <a:pt x="0" y="1354666"/>
                  </a:lnTo>
                  <a:close/>
                </a:path>
              </a:pathLst>
            </a:custGeom>
            <a:solidFill>
              <a:srgbClr val="DDCA9D"/>
            </a:solidFill>
            <a:ln>
              <a:solidFill>
                <a:srgbClr val="093C56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93749" tIns="82550" rIns="793751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C880F3F-C40B-6F13-C3E1-7519C6901484}"/>
                </a:ext>
              </a:extLst>
            </p:cNvPr>
            <p:cNvSpPr/>
            <p:nvPr/>
          </p:nvSpPr>
          <p:spPr>
            <a:xfrm>
              <a:off x="3047998" y="3351591"/>
              <a:ext cx="6096000" cy="1354665"/>
            </a:xfrm>
            <a:custGeom>
              <a:avLst/>
              <a:gdLst>
                <a:gd name="connsiteX0" fmla="*/ 0 w 6096000"/>
                <a:gd name="connsiteY0" fmla="*/ 1354666 h 1354666"/>
                <a:gd name="connsiteX1" fmla="*/ 1016000 w 6096000"/>
                <a:gd name="connsiteY1" fmla="*/ 0 h 1354666"/>
                <a:gd name="connsiteX2" fmla="*/ 5080001 w 6096000"/>
                <a:gd name="connsiteY2" fmla="*/ 0 h 1354666"/>
                <a:gd name="connsiteX3" fmla="*/ 6096000 w 6096000"/>
                <a:gd name="connsiteY3" fmla="*/ 1354666 h 1354666"/>
                <a:gd name="connsiteX4" fmla="*/ 0 w 6096000"/>
                <a:gd name="connsiteY4" fmla="*/ 1354666 h 135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1354666">
                  <a:moveTo>
                    <a:pt x="0" y="1354666"/>
                  </a:moveTo>
                  <a:lnTo>
                    <a:pt x="1016000" y="0"/>
                  </a:lnTo>
                  <a:lnTo>
                    <a:pt x="5080001" y="0"/>
                  </a:lnTo>
                  <a:lnTo>
                    <a:pt x="6096000" y="1354666"/>
                  </a:lnTo>
                  <a:lnTo>
                    <a:pt x="0" y="1354666"/>
                  </a:lnTo>
                  <a:close/>
                </a:path>
              </a:pathLst>
            </a:custGeom>
            <a:solidFill>
              <a:srgbClr val="DDCA9D"/>
            </a:solidFill>
            <a:ln>
              <a:solidFill>
                <a:srgbClr val="093C56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9350" tIns="82550" rIns="1149350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1043D53-4CF7-7843-F319-CE496F2C407D}"/>
                </a:ext>
              </a:extLst>
            </p:cNvPr>
            <p:cNvSpPr/>
            <p:nvPr/>
          </p:nvSpPr>
          <p:spPr>
            <a:xfrm>
              <a:off x="2032000" y="4783666"/>
              <a:ext cx="8128000" cy="1354665"/>
            </a:xfrm>
            <a:custGeom>
              <a:avLst/>
              <a:gdLst>
                <a:gd name="connsiteX0" fmla="*/ 0 w 8128000"/>
                <a:gd name="connsiteY0" fmla="*/ 1354666 h 1354666"/>
                <a:gd name="connsiteX1" fmla="*/ 1016000 w 8128000"/>
                <a:gd name="connsiteY1" fmla="*/ 0 h 1354666"/>
                <a:gd name="connsiteX2" fmla="*/ 7112001 w 8128000"/>
                <a:gd name="connsiteY2" fmla="*/ 0 h 1354666"/>
                <a:gd name="connsiteX3" fmla="*/ 8128000 w 8128000"/>
                <a:gd name="connsiteY3" fmla="*/ 1354666 h 1354666"/>
                <a:gd name="connsiteX4" fmla="*/ 0 w 8128000"/>
                <a:gd name="connsiteY4" fmla="*/ 1354666 h 135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1354666">
                  <a:moveTo>
                    <a:pt x="0" y="1354666"/>
                  </a:moveTo>
                  <a:lnTo>
                    <a:pt x="1016000" y="0"/>
                  </a:lnTo>
                  <a:lnTo>
                    <a:pt x="7112001" y="0"/>
                  </a:lnTo>
                  <a:lnTo>
                    <a:pt x="8128000" y="1354666"/>
                  </a:lnTo>
                  <a:lnTo>
                    <a:pt x="0" y="1354666"/>
                  </a:lnTo>
                  <a:close/>
                </a:path>
              </a:pathLst>
            </a:custGeom>
            <a:solidFill>
              <a:srgbClr val="DDCA9D"/>
            </a:solidFill>
            <a:ln>
              <a:solidFill>
                <a:srgbClr val="093C56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04949" tIns="82550" rIns="1504951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7C4E2C00-816C-6F9B-16AC-9EAEE8ECA9B4}"/>
              </a:ext>
            </a:extLst>
          </p:cNvPr>
          <p:cNvSpPr/>
          <p:nvPr/>
        </p:nvSpPr>
        <p:spPr>
          <a:xfrm flipH="1">
            <a:off x="7667316" y="2193280"/>
            <a:ext cx="1856423" cy="252949"/>
          </a:xfrm>
          <a:prstGeom prst="rightArrow">
            <a:avLst/>
          </a:prstGeom>
          <a:solidFill>
            <a:srgbClr val="093C56"/>
          </a:solidFill>
          <a:ln>
            <a:solidFill>
              <a:srgbClr val="093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403C0702-A1A0-BA36-48C0-F3B94D2AF999}"/>
              </a:ext>
            </a:extLst>
          </p:cNvPr>
          <p:cNvSpPr/>
          <p:nvPr/>
        </p:nvSpPr>
        <p:spPr>
          <a:xfrm flipH="1">
            <a:off x="7652950" y="2888994"/>
            <a:ext cx="1280160" cy="237744"/>
          </a:xfrm>
          <a:prstGeom prst="rightArrow">
            <a:avLst/>
          </a:prstGeom>
          <a:solidFill>
            <a:srgbClr val="093C56"/>
          </a:solidFill>
          <a:ln>
            <a:solidFill>
              <a:srgbClr val="093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EA3BF467-88EB-B877-4077-C0C892820171}"/>
              </a:ext>
            </a:extLst>
          </p:cNvPr>
          <p:cNvSpPr/>
          <p:nvPr/>
        </p:nvSpPr>
        <p:spPr>
          <a:xfrm flipH="1">
            <a:off x="7647196" y="3569503"/>
            <a:ext cx="779264" cy="237744"/>
          </a:xfrm>
          <a:prstGeom prst="rightArrow">
            <a:avLst/>
          </a:prstGeom>
          <a:solidFill>
            <a:srgbClr val="093C56"/>
          </a:solidFill>
          <a:ln>
            <a:solidFill>
              <a:srgbClr val="093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A6A35D2-B1C0-E6F0-D38F-23E382CD49D0}"/>
              </a:ext>
            </a:extLst>
          </p:cNvPr>
          <p:cNvSpPr/>
          <p:nvPr/>
        </p:nvSpPr>
        <p:spPr>
          <a:xfrm flipH="1">
            <a:off x="7647196" y="4250011"/>
            <a:ext cx="413504" cy="216938"/>
          </a:xfrm>
          <a:prstGeom prst="rightArrow">
            <a:avLst/>
          </a:prstGeom>
          <a:solidFill>
            <a:srgbClr val="093C56"/>
          </a:solidFill>
          <a:ln>
            <a:solidFill>
              <a:srgbClr val="093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66CE43-5593-8772-D5EC-3E96457EDB9C}"/>
              </a:ext>
            </a:extLst>
          </p:cNvPr>
          <p:cNvSpPr txBox="1"/>
          <p:nvPr/>
        </p:nvSpPr>
        <p:spPr>
          <a:xfrm>
            <a:off x="5321409" y="4173814"/>
            <a:ext cx="23513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en-US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Sensing-layer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A2ECF1-B59B-49EA-25B6-F0E39141E18F}"/>
              </a:ext>
            </a:extLst>
          </p:cNvPr>
          <p:cNvSpPr txBox="1"/>
          <p:nvPr/>
        </p:nvSpPr>
        <p:spPr>
          <a:xfrm>
            <a:off x="5321409" y="2823200"/>
            <a:ext cx="23513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en-US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Service-layer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B57137-8CE1-B857-E505-941E9996589F}"/>
              </a:ext>
            </a:extLst>
          </p:cNvPr>
          <p:cNvSpPr txBox="1"/>
          <p:nvPr/>
        </p:nvSpPr>
        <p:spPr>
          <a:xfrm>
            <a:off x="5321409" y="3496223"/>
            <a:ext cx="23513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en-US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Network-layer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8763D7-990D-79E5-0FB4-A6DAE44096AD}"/>
              </a:ext>
            </a:extLst>
          </p:cNvPr>
          <p:cNvSpPr txBox="1"/>
          <p:nvPr/>
        </p:nvSpPr>
        <p:spPr>
          <a:xfrm>
            <a:off x="5321409" y="2164199"/>
            <a:ext cx="23513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en-US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Interface-layer</a:t>
            </a:r>
            <a:endParaRPr lang="en-US" dirty="0"/>
          </a:p>
        </p:txBody>
      </p:sp>
      <p:pic>
        <p:nvPicPr>
          <p:cNvPr id="56" name="Picture 55" descr="Shape&#10;&#10;Description automatically generated with low confidence">
            <a:extLst>
              <a:ext uri="{FF2B5EF4-FFF2-40B4-BE49-F238E27FC236}">
                <a16:creationId xmlns:a16="http://schemas.microsoft.com/office/drawing/2014/main" id="{0164EC0D-FB0B-88AE-D1A0-5A38528FFC7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17586"/>
          <a:stretch/>
        </p:blipFill>
        <p:spPr>
          <a:xfrm>
            <a:off x="8271751" y="4265511"/>
            <a:ext cx="554760" cy="457200"/>
          </a:xfrm>
          <a:prstGeom prst="rect">
            <a:avLst/>
          </a:prstGeom>
        </p:spPr>
      </p:pic>
      <p:pic>
        <p:nvPicPr>
          <p:cNvPr id="57" name="Picture 56" descr="Shape&#10;&#10;Description automatically generated with low confidence">
            <a:extLst>
              <a:ext uri="{FF2B5EF4-FFF2-40B4-BE49-F238E27FC236}">
                <a16:creationId xmlns:a16="http://schemas.microsoft.com/office/drawing/2014/main" id="{1C64139B-2898-707D-DF2D-ACE660873859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16301"/>
          <a:stretch/>
        </p:blipFill>
        <p:spPr>
          <a:xfrm>
            <a:off x="9064821" y="4229941"/>
            <a:ext cx="642166" cy="45720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low confidence">
            <a:extLst>
              <a:ext uri="{FF2B5EF4-FFF2-40B4-BE49-F238E27FC236}">
                <a16:creationId xmlns:a16="http://schemas.microsoft.com/office/drawing/2014/main" id="{95E8B61D-D610-1D9C-7398-330F6CBFA273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9104"/>
          <a:stretch/>
        </p:blipFill>
        <p:spPr>
          <a:xfrm>
            <a:off x="10151715" y="4238349"/>
            <a:ext cx="565173" cy="457200"/>
          </a:xfrm>
          <a:prstGeom prst="rect">
            <a:avLst/>
          </a:prstGeom>
        </p:spPr>
      </p:pic>
      <p:pic>
        <p:nvPicPr>
          <p:cNvPr id="59" name="Picture 58" descr="Shape&#10;&#10;Description automatically generated with low confidence">
            <a:extLst>
              <a:ext uri="{FF2B5EF4-FFF2-40B4-BE49-F238E27FC236}">
                <a16:creationId xmlns:a16="http://schemas.microsoft.com/office/drawing/2014/main" id="{3EC86AA2-D0AF-2796-9E5B-170D6911AAA5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7294" r="25335" b="18672"/>
          <a:stretch/>
        </p:blipFill>
        <p:spPr>
          <a:xfrm>
            <a:off x="11110894" y="4258500"/>
            <a:ext cx="266304" cy="457200"/>
          </a:xfrm>
          <a:prstGeom prst="rect">
            <a:avLst/>
          </a:prstGeom>
        </p:spPr>
      </p:pic>
      <p:pic>
        <p:nvPicPr>
          <p:cNvPr id="60" name="Picture 59" descr="Shape&#10;&#10;Description automatically generated with low confidence">
            <a:extLst>
              <a:ext uri="{FF2B5EF4-FFF2-40B4-BE49-F238E27FC236}">
                <a16:creationId xmlns:a16="http://schemas.microsoft.com/office/drawing/2014/main" id="{F99BC26C-692B-5C3D-7A37-70EB0312DC1C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19061"/>
          <a:stretch/>
        </p:blipFill>
        <p:spPr>
          <a:xfrm>
            <a:off x="8738067" y="3531510"/>
            <a:ext cx="564870" cy="457200"/>
          </a:xfrm>
          <a:prstGeom prst="rect">
            <a:avLst/>
          </a:prstGeom>
        </p:spPr>
      </p:pic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E3763DA2-0859-3D7C-EE57-6E19F9FF9EC0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8388" t="5312" r="19104" b="33913"/>
          <a:stretch/>
        </p:blipFill>
        <p:spPr>
          <a:xfrm>
            <a:off x="10324975" y="3474341"/>
            <a:ext cx="564281" cy="548640"/>
          </a:xfrm>
          <a:prstGeom prst="rect">
            <a:avLst/>
          </a:prstGeom>
        </p:spPr>
      </p:pic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4B231444-B625-0092-0A55-A5A83F89D864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3066" r="22061" b="21273"/>
          <a:stretch/>
        </p:blipFill>
        <p:spPr>
          <a:xfrm>
            <a:off x="9665774" y="3538790"/>
            <a:ext cx="318664" cy="457200"/>
          </a:xfrm>
          <a:prstGeom prst="rect">
            <a:avLst/>
          </a:prstGeom>
        </p:spPr>
      </p:pic>
      <p:pic>
        <p:nvPicPr>
          <p:cNvPr id="63" name="Picture 62" descr="Shape&#10;&#10;Description automatically generated with low confidence">
            <a:extLst>
              <a:ext uri="{FF2B5EF4-FFF2-40B4-BE49-F238E27FC236}">
                <a16:creationId xmlns:a16="http://schemas.microsoft.com/office/drawing/2014/main" id="{4127D92D-4F8B-A6A8-396D-9C4CDE0FE5D3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19526"/>
          <a:stretch/>
        </p:blipFill>
        <p:spPr>
          <a:xfrm>
            <a:off x="9199278" y="2863280"/>
            <a:ext cx="568133" cy="457200"/>
          </a:xfrm>
          <a:prstGeom prst="rect">
            <a:avLst/>
          </a:prstGeom>
        </p:spPr>
      </p:pic>
      <p:pic>
        <p:nvPicPr>
          <p:cNvPr id="64" name="Picture 63" descr="Shape&#10;&#10;Description automatically generated with low confidence">
            <a:extLst>
              <a:ext uri="{FF2B5EF4-FFF2-40B4-BE49-F238E27FC236}">
                <a16:creationId xmlns:a16="http://schemas.microsoft.com/office/drawing/2014/main" id="{508FE8CC-81DA-2971-22A6-EF795B6528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926"/>
          <a:stretch/>
        </p:blipFill>
        <p:spPr>
          <a:xfrm>
            <a:off x="9651270" y="2308241"/>
            <a:ext cx="457200" cy="370668"/>
          </a:xfrm>
          <a:prstGeom prst="rect">
            <a:avLst/>
          </a:prstGeom>
        </p:spPr>
      </p:pic>
      <p:pic>
        <p:nvPicPr>
          <p:cNvPr id="65" name="Picture 64" descr="Shape&#10;&#10;Description automatically generated with low confidence">
            <a:extLst>
              <a:ext uri="{FF2B5EF4-FFF2-40B4-BE49-F238E27FC236}">
                <a16:creationId xmlns:a16="http://schemas.microsoft.com/office/drawing/2014/main" id="{64B5589F-A972-65E1-7940-EFA53673403D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b="13534"/>
          <a:stretch/>
        </p:blipFill>
        <p:spPr>
          <a:xfrm>
            <a:off x="9937629" y="2863280"/>
            <a:ext cx="528762" cy="4572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A6B1DA5-F2BF-8D2D-293C-4F17EBA8A7F8}"/>
              </a:ext>
            </a:extLst>
          </p:cNvPr>
          <p:cNvGrpSpPr/>
          <p:nvPr/>
        </p:nvGrpSpPr>
        <p:grpSpPr>
          <a:xfrm>
            <a:off x="6497065" y="283959"/>
            <a:ext cx="5042020" cy="1271701"/>
            <a:chOff x="211410" y="154652"/>
            <a:chExt cx="1993164" cy="62759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0816E7A-08C7-0BAF-AC88-64F7F01D7C8D}"/>
                </a:ext>
              </a:extLst>
            </p:cNvPr>
            <p:cNvSpPr/>
            <p:nvPr/>
          </p:nvSpPr>
          <p:spPr>
            <a:xfrm>
              <a:off x="211410" y="154652"/>
              <a:ext cx="1993164" cy="621976"/>
            </a:xfrm>
            <a:prstGeom prst="rect">
              <a:avLst/>
            </a:prstGeom>
            <a:solidFill>
              <a:srgbClr val="003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91CEAB-579C-BACE-5D9A-B0D3E4C16CFB}"/>
                </a:ext>
              </a:extLst>
            </p:cNvPr>
            <p:cNvSpPr txBox="1"/>
            <p:nvPr/>
          </p:nvSpPr>
          <p:spPr>
            <a:xfrm>
              <a:off x="246052" y="189874"/>
              <a:ext cx="1923880" cy="592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How does your “thing” and related firmware elements fall into place in your model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857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44" grpId="0" animBg="1"/>
      <p:bldP spid="45" grpId="0" animBg="1"/>
      <p:bldP spid="46" grpId="0" animBg="1"/>
      <p:bldP spid="47" grpId="0" animBg="1"/>
      <p:bldP spid="52" grpId="0"/>
      <p:bldP spid="53" grpId="0"/>
      <p:bldP spid="54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0F65ACA-6A6F-25AE-1946-7C8CE08F806D}"/>
              </a:ext>
            </a:extLst>
          </p:cNvPr>
          <p:cNvGrpSpPr/>
          <p:nvPr/>
        </p:nvGrpSpPr>
        <p:grpSpPr>
          <a:xfrm>
            <a:off x="538033" y="283630"/>
            <a:ext cx="3655595" cy="720257"/>
            <a:chOff x="1685620" y="2689383"/>
            <a:chExt cx="2914250" cy="72025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B4C8168-2527-ADDC-0511-66CB9C2DA3EE}"/>
                </a:ext>
              </a:extLst>
            </p:cNvPr>
            <p:cNvSpPr/>
            <p:nvPr/>
          </p:nvSpPr>
          <p:spPr>
            <a:xfrm>
              <a:off x="1685620" y="2689383"/>
              <a:ext cx="2914250" cy="720257"/>
            </a:xfrm>
            <a:prstGeom prst="rect">
              <a:avLst/>
            </a:prstGeom>
            <a:solidFill>
              <a:srgbClr val="0A3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A7E75B-9FE2-241A-3A2A-361339722842}"/>
                </a:ext>
              </a:extLst>
            </p:cNvPr>
            <p:cNvSpPr txBox="1"/>
            <p:nvPr/>
          </p:nvSpPr>
          <p:spPr>
            <a:xfrm>
              <a:off x="1733485" y="2787901"/>
              <a:ext cx="2818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Materials and methods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5F977ED-3A9B-7115-46ED-9B2679D09D88}"/>
              </a:ext>
            </a:extLst>
          </p:cNvPr>
          <p:cNvGrpSpPr/>
          <p:nvPr/>
        </p:nvGrpSpPr>
        <p:grpSpPr>
          <a:xfrm>
            <a:off x="456818" y="1603218"/>
            <a:ext cx="4462023" cy="2716535"/>
            <a:chOff x="1075851" y="315541"/>
            <a:chExt cx="4676407" cy="69181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7918B9-4EFA-6C14-CD39-0EF70525EF62}"/>
                </a:ext>
              </a:extLst>
            </p:cNvPr>
            <p:cNvSpPr/>
            <p:nvPr/>
          </p:nvSpPr>
          <p:spPr>
            <a:xfrm>
              <a:off x="1075851" y="315541"/>
              <a:ext cx="4676407" cy="691818"/>
            </a:xfrm>
            <a:prstGeom prst="rect">
              <a:avLst/>
            </a:prstGeom>
            <a:solidFill>
              <a:srgbClr val="DDC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61E1DE-12A8-7561-EBB8-5F9B5D82CAE1}"/>
                </a:ext>
              </a:extLst>
            </p:cNvPr>
            <p:cNvSpPr txBox="1"/>
            <p:nvPr/>
          </p:nvSpPr>
          <p:spPr>
            <a:xfrm>
              <a:off x="1094243" y="330303"/>
              <a:ext cx="4639622" cy="65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93C56"/>
                  </a:solidFill>
                </a:rPr>
                <a:t>Materials and hardware used:</a:t>
              </a: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Sensor1</a:t>
              </a: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Sensor2</a:t>
              </a: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Raspberry Pi make model and OS</a:t>
              </a: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Microcontroller used (Arduino, ESP32 </a:t>
              </a:r>
              <a:r>
                <a:rPr lang="en-US" sz="2000" dirty="0" err="1">
                  <a:solidFill>
                    <a:srgbClr val="093C56"/>
                  </a:solidFill>
                </a:rPr>
                <a:t>etc</a:t>
              </a:r>
              <a:r>
                <a:rPr lang="en-US" sz="2000" dirty="0">
                  <a:solidFill>
                    <a:srgbClr val="093C56"/>
                  </a:solidFill>
                </a:rPr>
                <a:t>) and why </a:t>
              </a: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Protocols used (</a:t>
              </a:r>
              <a:r>
                <a:rPr lang="en-US" sz="2000" dirty="0" err="1">
                  <a:solidFill>
                    <a:srgbClr val="093C56"/>
                  </a:solidFill>
                </a:rPr>
                <a:t>Wifi</a:t>
              </a:r>
              <a:r>
                <a:rPr lang="en-US" sz="2000" dirty="0">
                  <a:solidFill>
                    <a:srgbClr val="093C56"/>
                  </a:solidFill>
                </a:rPr>
                <a:t>, Bluetooth, Zigbee etc.) and why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4585289-11B7-9670-1895-ABF7BE046055}"/>
              </a:ext>
            </a:extLst>
          </p:cNvPr>
          <p:cNvGrpSpPr/>
          <p:nvPr/>
        </p:nvGrpSpPr>
        <p:grpSpPr>
          <a:xfrm>
            <a:off x="5990897" y="1563804"/>
            <a:ext cx="5843752" cy="2920289"/>
            <a:chOff x="1075851" y="315541"/>
            <a:chExt cx="4676407" cy="74370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F6EB8-FC1F-A358-F1F9-A9015A43F7E9}"/>
                </a:ext>
              </a:extLst>
            </p:cNvPr>
            <p:cNvSpPr/>
            <p:nvPr/>
          </p:nvSpPr>
          <p:spPr>
            <a:xfrm>
              <a:off x="1075851" y="315541"/>
              <a:ext cx="4676407" cy="743708"/>
            </a:xfrm>
            <a:prstGeom prst="rect">
              <a:avLst/>
            </a:prstGeom>
            <a:solidFill>
              <a:srgbClr val="DDC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AE8E08-4DBB-6C6C-6206-F4A1E9C5E919}"/>
                </a:ext>
              </a:extLst>
            </p:cNvPr>
            <p:cNvSpPr txBox="1"/>
            <p:nvPr/>
          </p:nvSpPr>
          <p:spPr>
            <a:xfrm>
              <a:off x="1094243" y="330303"/>
              <a:ext cx="4639622" cy="180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93C56"/>
                  </a:solidFill>
                </a:rPr>
                <a:t>Schematic drawing and images of the final set up with adequate labelling: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964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0F65ACA-6A6F-25AE-1946-7C8CE08F806D}"/>
              </a:ext>
            </a:extLst>
          </p:cNvPr>
          <p:cNvGrpSpPr/>
          <p:nvPr/>
        </p:nvGrpSpPr>
        <p:grpSpPr>
          <a:xfrm>
            <a:off x="538033" y="283630"/>
            <a:ext cx="5747153" cy="720257"/>
            <a:chOff x="1685620" y="2689383"/>
            <a:chExt cx="2914250" cy="72025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B4C8168-2527-ADDC-0511-66CB9C2DA3EE}"/>
                </a:ext>
              </a:extLst>
            </p:cNvPr>
            <p:cNvSpPr/>
            <p:nvPr/>
          </p:nvSpPr>
          <p:spPr>
            <a:xfrm>
              <a:off x="1685620" y="2689383"/>
              <a:ext cx="2914250" cy="720257"/>
            </a:xfrm>
            <a:prstGeom prst="rect">
              <a:avLst/>
            </a:prstGeom>
            <a:solidFill>
              <a:srgbClr val="0A3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A7E75B-9FE2-241A-3A2A-361339722842}"/>
                </a:ext>
              </a:extLst>
            </p:cNvPr>
            <p:cNvSpPr txBox="1"/>
            <p:nvPr/>
          </p:nvSpPr>
          <p:spPr>
            <a:xfrm>
              <a:off x="1733485" y="2787901"/>
              <a:ext cx="2818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Firmware and frontend development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5F977ED-3A9B-7115-46ED-9B2679D09D88}"/>
              </a:ext>
            </a:extLst>
          </p:cNvPr>
          <p:cNvGrpSpPr/>
          <p:nvPr/>
        </p:nvGrpSpPr>
        <p:grpSpPr>
          <a:xfrm>
            <a:off x="456818" y="1603218"/>
            <a:ext cx="4462023" cy="2716536"/>
            <a:chOff x="1075851" y="315541"/>
            <a:chExt cx="4676407" cy="69181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7918B9-4EFA-6C14-CD39-0EF70525EF62}"/>
                </a:ext>
              </a:extLst>
            </p:cNvPr>
            <p:cNvSpPr/>
            <p:nvPr/>
          </p:nvSpPr>
          <p:spPr>
            <a:xfrm>
              <a:off x="1075851" y="315541"/>
              <a:ext cx="4676407" cy="691818"/>
            </a:xfrm>
            <a:prstGeom prst="rect">
              <a:avLst/>
            </a:prstGeom>
            <a:solidFill>
              <a:srgbClr val="DDC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61E1DE-12A8-7561-EBB8-5F9B5D82CAE1}"/>
                </a:ext>
              </a:extLst>
            </p:cNvPr>
            <p:cNvSpPr txBox="1"/>
            <p:nvPr/>
          </p:nvSpPr>
          <p:spPr>
            <a:xfrm>
              <a:off x="1094243" y="330303"/>
              <a:ext cx="4639622" cy="65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93C56"/>
                  </a:solidFill>
                </a:rPr>
                <a:t>Description </a:t>
              </a:r>
              <a:r>
                <a:rPr lang="en-US" sz="2000" b="1" dirty="0" err="1">
                  <a:solidFill>
                    <a:srgbClr val="093C56"/>
                  </a:solidFill>
                </a:rPr>
                <a:t>ofd</a:t>
              </a:r>
              <a:r>
                <a:rPr lang="en-US" sz="2000" b="1" dirty="0">
                  <a:solidFill>
                    <a:srgbClr val="093C56"/>
                  </a:solidFill>
                </a:rPr>
                <a:t> App or API developed and strategy incorporated:</a:t>
              </a:r>
              <a:endParaRPr lang="en-US" sz="2000" dirty="0">
                <a:solidFill>
                  <a:srgbClr val="093C56"/>
                </a:solidFill>
              </a:endParaRP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Python + Flask library </a:t>
              </a: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Python + </a:t>
              </a:r>
              <a:r>
                <a:rPr lang="en-US" sz="2000" dirty="0" err="1">
                  <a:solidFill>
                    <a:srgbClr val="093C56"/>
                  </a:solidFill>
                </a:rPr>
                <a:t>plotly</a:t>
              </a:r>
              <a:r>
                <a:rPr lang="en-US" sz="2000" dirty="0">
                  <a:solidFill>
                    <a:srgbClr val="093C56"/>
                  </a:solidFill>
                </a:rPr>
                <a:t> library</a:t>
              </a:r>
            </a:p>
            <a:p>
              <a:pPr marL="457200" indent="-457200">
                <a:buAutoNum type="arabicPeriod"/>
              </a:pPr>
              <a:r>
                <a:rPr lang="en-US" sz="2000" dirty="0" err="1">
                  <a:solidFill>
                    <a:srgbClr val="093C56"/>
                  </a:solidFill>
                </a:rPr>
                <a:t>Chart.js</a:t>
              </a:r>
              <a:r>
                <a:rPr lang="en-US" sz="2000" dirty="0">
                  <a:solidFill>
                    <a:srgbClr val="093C56"/>
                  </a:solidFill>
                </a:rPr>
                <a:t> </a:t>
              </a: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Html-frontend </a:t>
              </a: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JavaScript </a:t>
              </a:r>
            </a:p>
            <a:p>
              <a:pPr marL="457200" indent="-457200">
                <a:buAutoNum type="arabicPeriod"/>
              </a:pPr>
              <a:endParaRPr lang="en-US" sz="2000" dirty="0">
                <a:solidFill>
                  <a:srgbClr val="093C56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4585289-11B7-9670-1895-ABF7BE046055}"/>
              </a:ext>
            </a:extLst>
          </p:cNvPr>
          <p:cNvGrpSpPr/>
          <p:nvPr/>
        </p:nvGrpSpPr>
        <p:grpSpPr>
          <a:xfrm>
            <a:off x="5990897" y="1563804"/>
            <a:ext cx="5843752" cy="2920289"/>
            <a:chOff x="1075851" y="315541"/>
            <a:chExt cx="4676407" cy="74370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F6EB8-FC1F-A358-F1F9-A9015A43F7E9}"/>
                </a:ext>
              </a:extLst>
            </p:cNvPr>
            <p:cNvSpPr/>
            <p:nvPr/>
          </p:nvSpPr>
          <p:spPr>
            <a:xfrm>
              <a:off x="1075851" y="315541"/>
              <a:ext cx="4676407" cy="743708"/>
            </a:xfrm>
            <a:prstGeom prst="rect">
              <a:avLst/>
            </a:prstGeom>
            <a:solidFill>
              <a:srgbClr val="DDC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AE8E08-4DBB-6C6C-6206-F4A1E9C5E919}"/>
                </a:ext>
              </a:extLst>
            </p:cNvPr>
            <p:cNvSpPr txBox="1"/>
            <p:nvPr/>
          </p:nvSpPr>
          <p:spPr>
            <a:xfrm>
              <a:off x="1094243" y="330303"/>
              <a:ext cx="4639622" cy="180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93C56"/>
                  </a:solidFill>
                </a:rPr>
                <a:t>Flow chart or step-wise breakdown on how it all came together: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84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0F65ACA-6A6F-25AE-1946-7C8CE08F806D}"/>
              </a:ext>
            </a:extLst>
          </p:cNvPr>
          <p:cNvGrpSpPr/>
          <p:nvPr/>
        </p:nvGrpSpPr>
        <p:grpSpPr>
          <a:xfrm>
            <a:off x="538033" y="283630"/>
            <a:ext cx="8133002" cy="720257"/>
            <a:chOff x="1685619" y="2689383"/>
            <a:chExt cx="6428205" cy="72025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B4C8168-2527-ADDC-0511-66CB9C2DA3EE}"/>
                </a:ext>
              </a:extLst>
            </p:cNvPr>
            <p:cNvSpPr/>
            <p:nvPr/>
          </p:nvSpPr>
          <p:spPr>
            <a:xfrm>
              <a:off x="1685619" y="2689383"/>
              <a:ext cx="6428205" cy="720257"/>
            </a:xfrm>
            <a:prstGeom prst="rect">
              <a:avLst/>
            </a:prstGeom>
            <a:solidFill>
              <a:srgbClr val="0A3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A7E75B-9FE2-241A-3A2A-361339722842}"/>
                </a:ext>
              </a:extLst>
            </p:cNvPr>
            <p:cNvSpPr txBox="1"/>
            <p:nvPr/>
          </p:nvSpPr>
          <p:spPr>
            <a:xfrm>
              <a:off x="1733484" y="2787901"/>
              <a:ext cx="63803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Edge compute strategy – Optional for midterm project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5F977ED-3A9B-7115-46ED-9B2679D09D88}"/>
              </a:ext>
            </a:extLst>
          </p:cNvPr>
          <p:cNvGrpSpPr/>
          <p:nvPr/>
        </p:nvGrpSpPr>
        <p:grpSpPr>
          <a:xfrm>
            <a:off x="456818" y="1603218"/>
            <a:ext cx="4462023" cy="2075402"/>
            <a:chOff x="1075851" y="315541"/>
            <a:chExt cx="4676407" cy="52854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7918B9-4EFA-6C14-CD39-0EF70525EF62}"/>
                </a:ext>
              </a:extLst>
            </p:cNvPr>
            <p:cNvSpPr/>
            <p:nvPr/>
          </p:nvSpPr>
          <p:spPr>
            <a:xfrm>
              <a:off x="1075851" y="315541"/>
              <a:ext cx="4676407" cy="528541"/>
            </a:xfrm>
            <a:prstGeom prst="rect">
              <a:avLst/>
            </a:prstGeom>
            <a:solidFill>
              <a:srgbClr val="DDC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61E1DE-12A8-7561-EBB8-5F9B5D82CAE1}"/>
                </a:ext>
              </a:extLst>
            </p:cNvPr>
            <p:cNvSpPr txBox="1"/>
            <p:nvPr/>
          </p:nvSpPr>
          <p:spPr>
            <a:xfrm>
              <a:off x="1094243" y="330303"/>
              <a:ext cx="4639622" cy="493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2000" b="1" dirty="0">
                  <a:solidFill>
                    <a:srgbClr val="093C56"/>
                  </a:solidFill>
                </a:rPr>
                <a:t>Describe the data source for your IoT device </a:t>
              </a:r>
            </a:p>
            <a:p>
              <a:pPr marL="457200" indent="-457200">
                <a:buAutoNum type="arabicPeriod"/>
              </a:pPr>
              <a:r>
                <a:rPr lang="en-US" sz="2000" b="1" dirty="0">
                  <a:solidFill>
                    <a:srgbClr val="093C56"/>
                  </a:solidFill>
                </a:rPr>
                <a:t>Why is it important for edge compute necessary in this device ?</a:t>
              </a:r>
            </a:p>
            <a:p>
              <a:pPr marL="457200" indent="-457200">
                <a:buAutoNum type="arabicPeriod"/>
              </a:pPr>
              <a:r>
                <a:rPr lang="en-US" sz="2000" b="1" dirty="0">
                  <a:solidFill>
                    <a:srgbClr val="093C56"/>
                  </a:solidFill>
                </a:rPr>
                <a:t>How did it or does it impact your understanding of your IoT data</a:t>
              </a:r>
              <a:endParaRPr lang="en-US" sz="2000" dirty="0">
                <a:solidFill>
                  <a:srgbClr val="093C56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4585289-11B7-9670-1895-ABF7BE046055}"/>
              </a:ext>
            </a:extLst>
          </p:cNvPr>
          <p:cNvGrpSpPr/>
          <p:nvPr/>
        </p:nvGrpSpPr>
        <p:grpSpPr>
          <a:xfrm>
            <a:off x="5990897" y="1563804"/>
            <a:ext cx="5843752" cy="2388085"/>
            <a:chOff x="1075851" y="315541"/>
            <a:chExt cx="4676407" cy="60817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F6EB8-FC1F-A358-F1F9-A9015A43F7E9}"/>
                </a:ext>
              </a:extLst>
            </p:cNvPr>
            <p:cNvSpPr/>
            <p:nvPr/>
          </p:nvSpPr>
          <p:spPr>
            <a:xfrm>
              <a:off x="1075851" y="315541"/>
              <a:ext cx="4676407" cy="608172"/>
            </a:xfrm>
            <a:prstGeom prst="rect">
              <a:avLst/>
            </a:prstGeom>
            <a:solidFill>
              <a:srgbClr val="DDC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AE8E08-4DBB-6C6C-6206-F4A1E9C5E919}"/>
                </a:ext>
              </a:extLst>
            </p:cNvPr>
            <p:cNvSpPr txBox="1"/>
            <p:nvPr/>
          </p:nvSpPr>
          <p:spPr>
            <a:xfrm>
              <a:off x="1094243" y="330303"/>
              <a:ext cx="4639622" cy="572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93C56"/>
                  </a:solidFill>
                </a:rPr>
                <a:t>Flow chart or step-wise breakdown on methods used to compute or process data acquired by your IoT system:</a:t>
              </a:r>
            </a:p>
            <a:p>
              <a:pPr marL="457200" indent="-457200">
                <a:buAutoNum type="arabicPeriod"/>
              </a:pPr>
              <a:r>
                <a:rPr lang="en-US" sz="2000" b="1" dirty="0">
                  <a:solidFill>
                    <a:srgbClr val="093C56"/>
                  </a:solidFill>
                </a:rPr>
                <a:t>Matrix theory</a:t>
              </a:r>
            </a:p>
            <a:p>
              <a:pPr marL="457200" indent="-457200">
                <a:buAutoNum type="arabicPeriod"/>
              </a:pPr>
              <a:r>
                <a:rPr lang="en-US" sz="2000" b="1" dirty="0">
                  <a:solidFill>
                    <a:srgbClr val="093C56"/>
                  </a:solidFill>
                </a:rPr>
                <a:t>Filtering </a:t>
              </a:r>
            </a:p>
            <a:p>
              <a:pPr marL="457200" indent="-457200">
                <a:buAutoNum type="arabicPeriod"/>
              </a:pPr>
              <a:r>
                <a:rPr lang="en-US" sz="2000" b="1" dirty="0">
                  <a:solidFill>
                    <a:srgbClr val="093C56"/>
                  </a:solidFill>
                </a:rPr>
                <a:t>Signal processing using FFT </a:t>
              </a:r>
            </a:p>
            <a:p>
              <a:pPr marL="457200" indent="-457200">
                <a:buAutoNum type="arabicPeriod"/>
              </a:pPr>
              <a:r>
                <a:rPr lang="en-US" sz="2000" b="1" dirty="0">
                  <a:solidFill>
                    <a:srgbClr val="093C56"/>
                  </a:solidFill>
                </a:rPr>
                <a:t>Python programming on the edge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09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36C3FA-3C81-BC91-F152-5B30A69E2171}"/>
              </a:ext>
            </a:extLst>
          </p:cNvPr>
          <p:cNvGrpSpPr/>
          <p:nvPr/>
        </p:nvGrpSpPr>
        <p:grpSpPr>
          <a:xfrm>
            <a:off x="493726" y="349757"/>
            <a:ext cx="3584288" cy="474147"/>
            <a:chOff x="211410" y="154652"/>
            <a:chExt cx="1938640" cy="4978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E408531-AB3A-6100-AB7F-4A9F2AFB6114}"/>
                </a:ext>
              </a:extLst>
            </p:cNvPr>
            <p:cNvSpPr/>
            <p:nvPr/>
          </p:nvSpPr>
          <p:spPr>
            <a:xfrm>
              <a:off x="211410" y="154652"/>
              <a:ext cx="1938640" cy="497873"/>
            </a:xfrm>
            <a:prstGeom prst="rect">
              <a:avLst/>
            </a:prstGeom>
            <a:solidFill>
              <a:srgbClr val="003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A5B28E-6B73-F890-1D8A-A0DF8EC177BB}"/>
                </a:ext>
              </a:extLst>
            </p:cNvPr>
            <p:cNvSpPr txBox="1"/>
            <p:nvPr/>
          </p:nvSpPr>
          <p:spPr>
            <a:xfrm>
              <a:off x="228731" y="193522"/>
              <a:ext cx="1903998" cy="42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Conclusions and demonstration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0F5E7A2-E516-13B7-63C5-2EA593F8FCF0}"/>
              </a:ext>
            </a:extLst>
          </p:cNvPr>
          <p:cNvGrpSpPr/>
          <p:nvPr/>
        </p:nvGrpSpPr>
        <p:grpSpPr>
          <a:xfrm>
            <a:off x="456820" y="1603218"/>
            <a:ext cx="8256256" cy="3315625"/>
            <a:chOff x="1075852" y="315541"/>
            <a:chExt cx="4433706" cy="84438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EDAD3B-1293-31BA-F0CC-C7D58BC71EA9}"/>
                </a:ext>
              </a:extLst>
            </p:cNvPr>
            <p:cNvSpPr/>
            <p:nvPr/>
          </p:nvSpPr>
          <p:spPr>
            <a:xfrm>
              <a:off x="1075852" y="315541"/>
              <a:ext cx="4337756" cy="844387"/>
            </a:xfrm>
            <a:prstGeom prst="rect">
              <a:avLst/>
            </a:prstGeom>
            <a:solidFill>
              <a:srgbClr val="DDC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9C61E9-A80C-5304-31BB-B72B811B4EE6}"/>
                </a:ext>
              </a:extLst>
            </p:cNvPr>
            <p:cNvSpPr txBox="1"/>
            <p:nvPr/>
          </p:nvSpPr>
          <p:spPr>
            <a:xfrm>
              <a:off x="1094243" y="330303"/>
              <a:ext cx="4415315" cy="807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093C56"/>
                  </a:solidFill>
                </a:rPr>
                <a:t>Complete the story and summarize what your learned ?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093C56"/>
                  </a:solidFill>
                </a:rPr>
                <a:t>Did you and your group meet all expectations and goals set ?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093C56"/>
                  </a:solidFill>
                </a:rPr>
                <a:t>Discuss briefly about how it all worked out </a:t>
              </a:r>
            </a:p>
            <a:p>
              <a:pPr lvl="1"/>
              <a:endParaRPr lang="en-US" sz="2000" b="1" dirty="0">
                <a:solidFill>
                  <a:srgbClr val="093C56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093C56"/>
                  </a:solidFill>
                </a:rPr>
                <a:t>Tell us if you can scale-up (or make multiple clones of) this IoT device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093C56"/>
                  </a:solidFill>
                </a:rPr>
                <a:t>Will scaling up help or impact the great goal of the application ?</a:t>
              </a:r>
            </a:p>
            <a:p>
              <a:pPr lvl="1"/>
              <a:r>
                <a:rPr lang="en-US" sz="2000" b="1" dirty="0">
                  <a:solidFill>
                    <a:srgbClr val="093C56"/>
                  </a:solidFill>
                </a:rPr>
                <a:t>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093C56"/>
                  </a:solidFill>
                </a:rPr>
                <a:t>Is there a humanitarian or commercial interest in this IoT device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093C56"/>
                  </a:solidFill>
                </a:rPr>
                <a:t>Who are the beneficiaries of your IoT device ?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093C56"/>
                  </a:solidFill>
                </a:rPr>
                <a:t>Any compelling information or “Aha” moment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E436A01-87F0-FE3B-6B62-FB8A80A69A77}"/>
              </a:ext>
            </a:extLst>
          </p:cNvPr>
          <p:cNvGrpSpPr/>
          <p:nvPr/>
        </p:nvGrpSpPr>
        <p:grpSpPr>
          <a:xfrm>
            <a:off x="9229761" y="2763102"/>
            <a:ext cx="2184473" cy="873477"/>
            <a:chOff x="1075851" y="315541"/>
            <a:chExt cx="4676407" cy="53448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E5C404-FE59-057B-4A32-FF042A19BC76}"/>
                </a:ext>
              </a:extLst>
            </p:cNvPr>
            <p:cNvSpPr/>
            <p:nvPr/>
          </p:nvSpPr>
          <p:spPr>
            <a:xfrm>
              <a:off x="1075851" y="315541"/>
              <a:ext cx="4676407" cy="534482"/>
            </a:xfrm>
            <a:prstGeom prst="rect">
              <a:avLst/>
            </a:prstGeom>
            <a:solidFill>
              <a:srgbClr val="0A3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0C160A-B37C-7A57-AA4C-37C771B68545}"/>
                </a:ext>
              </a:extLst>
            </p:cNvPr>
            <p:cNvSpPr txBox="1"/>
            <p:nvPr/>
          </p:nvSpPr>
          <p:spPr>
            <a:xfrm>
              <a:off x="1094244" y="368637"/>
              <a:ext cx="4639622" cy="433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DDCA9D"/>
                  </a:solidFill>
                </a:rPr>
                <a:t>Demonstrate your IoT device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9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627</Words>
  <Application>Microsoft Macintosh PowerPoint</Application>
  <PresentationFormat>Widescreen</PresentationFormat>
  <Paragraphs>92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 Neue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Bulusu, Kartik Venkat</dc:creator>
  <cp:lastModifiedBy>Bulusu, Kartik Venkat</cp:lastModifiedBy>
  <cp:revision>6</cp:revision>
  <dcterms:created xsi:type="dcterms:W3CDTF">2023-03-16T15:19:43Z</dcterms:created>
  <dcterms:modified xsi:type="dcterms:W3CDTF">2024-03-05T03:28:34Z</dcterms:modified>
</cp:coreProperties>
</file>